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notesSlides/notesSlide1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2.bin" ContentType="application/vnd.openxmlformats-officedocument.oleObject"/>
  <Override PartName="/ppt/notesSlides/notesSlide2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8" r:id="rId3"/>
    <p:sldId id="360" r:id="rId4"/>
    <p:sldId id="391" r:id="rId5"/>
    <p:sldId id="364" r:id="rId6"/>
    <p:sldId id="365" r:id="rId7"/>
    <p:sldId id="362" r:id="rId8"/>
    <p:sldId id="394" r:id="rId9"/>
    <p:sldId id="399" r:id="rId10"/>
    <p:sldId id="395" r:id="rId11"/>
    <p:sldId id="368" r:id="rId12"/>
    <p:sldId id="369" r:id="rId13"/>
    <p:sldId id="371" r:id="rId14"/>
    <p:sldId id="372" r:id="rId15"/>
    <p:sldId id="373" r:id="rId16"/>
    <p:sldId id="374" r:id="rId17"/>
    <p:sldId id="375" r:id="rId18"/>
    <p:sldId id="363" r:id="rId19"/>
    <p:sldId id="376" r:id="rId20"/>
    <p:sldId id="377" r:id="rId21"/>
    <p:sldId id="378" r:id="rId22"/>
    <p:sldId id="379" r:id="rId23"/>
    <p:sldId id="385" r:id="rId24"/>
    <p:sldId id="388" r:id="rId25"/>
    <p:sldId id="387" r:id="rId26"/>
    <p:sldId id="380" r:id="rId27"/>
    <p:sldId id="381" r:id="rId28"/>
    <p:sldId id="383" r:id="rId29"/>
    <p:sldId id="390" r:id="rId30"/>
    <p:sldId id="389" r:id="rId31"/>
    <p:sldId id="384" r:id="rId32"/>
    <p:sldId id="393" r:id="rId33"/>
    <p:sldId id="386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C31DBD"/>
    <a:srgbClr val="93168F"/>
    <a:srgbClr val="E2F0FF"/>
    <a:srgbClr val="160FFF"/>
    <a:srgbClr val="FFFFFF"/>
    <a:srgbClr val="1EFF19"/>
    <a:srgbClr val="53519F"/>
    <a:srgbClr val="000000"/>
    <a:srgbClr val="E48900"/>
    <a:srgbClr val="16B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6" autoAdjust="0"/>
    <p:restoredTop sz="94128" autoAdjust="0"/>
  </p:normalViewPr>
  <p:slideViewPr>
    <p:cSldViewPr snapToGrid="0">
      <p:cViewPr>
        <p:scale>
          <a:sx n="90" d="100"/>
          <a:sy n="90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6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Relationship Id="rId3" Type="http://schemas.openxmlformats.org/officeDocument/2006/relationships/image" Target="../media/image9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Relationship Id="rId2" Type="http://schemas.openxmlformats.org/officeDocument/2006/relationships/image" Target="../media/image110.emf"/><Relationship Id="rId3" Type="http://schemas.openxmlformats.org/officeDocument/2006/relationships/image" Target="../media/image1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43B3C7-ED71-DE4A-911C-E764DA667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2F73A-6CD6-E84B-9CD6-9B4DE4FE0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7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CF122-5A2C-2246-B8CB-428E3F2A60ED}" type="slidenum">
              <a:rPr lang="en-US"/>
              <a:pPr/>
              <a:t>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10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12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19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20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22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29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30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31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32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33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9013F-A57F-EC49-8656-26A465186103}" type="slidenum">
              <a:rPr lang="en-US"/>
              <a:pPr/>
              <a:t>34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C2C77-8BC4-A94D-A74B-29F570F1C058}" type="slidenum">
              <a:rPr lang="en-US"/>
              <a:pPr/>
              <a:t>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FAA5B0-2F75-3F44-B109-C0194B7FA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DA3E7-CC5B-054D-94E4-2767B3DFE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0273-F7D1-5B48-B29E-95FC476A6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D9B6-FB1E-3C45-94AF-8E6430EBD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3A464-423A-F44E-B02A-BD9973F82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6B24-7815-B945-BB66-FCEBDF5FA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1ACB-8CC1-774D-AE23-457E47373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41CB1-6BB2-5447-AB93-10920FBE0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7B71-35FF-2E46-9C86-8C7B30D61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8D92-60F2-6E4D-88AC-18F2EFA78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FF0F-219E-AC4E-8C68-B9A0C0B88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26FF436-79C2-A245-8FC3-F7DE899D00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33.emf"/><Relationship Id="rId10" Type="http://schemas.openxmlformats.org/officeDocument/2006/relationships/oleObject" Target="../embeddings/Microsoft_Equation2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47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7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56.emf"/><Relationship Id="rId7" Type="http://schemas.openxmlformats.org/officeDocument/2006/relationships/image" Target="../media/image5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59.emf"/><Relationship Id="rId8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1.png"/><Relationship Id="rId5" Type="http://schemas.openxmlformats.org/officeDocument/2006/relationships/image" Target="../media/image65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76.emf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92.gi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9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96.png"/><Relationship Id="rId5" Type="http://schemas.openxmlformats.org/officeDocument/2006/relationships/image" Target="../media/image97.gi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93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94.e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9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5.gif"/><Relationship Id="rId5" Type="http://schemas.openxmlformats.org/officeDocument/2006/relationships/image" Target="../media/image106.gif"/><Relationship Id="rId6" Type="http://schemas.openxmlformats.org/officeDocument/2006/relationships/image" Target="../media/image107.gi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10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0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10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11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4" Type="http://schemas.openxmlformats.org/officeDocument/2006/relationships/image" Target="../media/image120.gif"/><Relationship Id="rId5" Type="http://schemas.openxmlformats.org/officeDocument/2006/relationships/image" Target="../media/image121.gif"/><Relationship Id="rId6" Type="http://schemas.openxmlformats.org/officeDocument/2006/relationships/image" Target="../media/image1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gif"/><Relationship Id="rId4" Type="http://schemas.openxmlformats.org/officeDocument/2006/relationships/image" Target="../media/image124.gif"/><Relationship Id="rId5" Type="http://schemas.openxmlformats.org/officeDocument/2006/relationships/image" Target="../media/image125.gif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4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gi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1219" y="63778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Cosmology Lite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257" y="1722774"/>
            <a:ext cx="676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A brief treatment of some basic topics in cosmology </a:t>
            </a:r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09" y="2600922"/>
            <a:ext cx="8629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1) Overall framework: expansion and three differential relations</a:t>
            </a:r>
          </a:p>
          <a:p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2) The Friedman equation and its solutions</a:t>
            </a:r>
          </a:p>
          <a:p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3) The angular relations: curved space</a:t>
            </a:r>
          </a:p>
          <a:p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4) Space time diagrams</a:t>
            </a:r>
          </a:p>
          <a:p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3652"/>
                </a:solidFill>
                <a:latin typeface="Times New Roman"/>
                <a:cs typeface="Times New Roman"/>
              </a:rPr>
              <a:t>5) Real time cosmology</a:t>
            </a:r>
            <a:endParaRPr lang="en-US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0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The Friedman Equation: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V</a:t>
            </a:r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(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S</a:t>
            </a:r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)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4936" y="778412"/>
            <a:ext cx="8760286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How does the velocity factor,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change as the Universe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expands, i.e. what is V(S)?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 Newtonian analysis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gets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us the answer.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49171" y="1479321"/>
            <a:ext cx="6797053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Consider a galaxy: its </a:t>
            </a:r>
            <a:r>
              <a:rPr lang="en-US" sz="2000" u="sng" dirty="0" smtClean="0">
                <a:solidFill>
                  <a:srgbClr val="FF0000"/>
                </a:solidFill>
                <a:latin typeface="Times New Roman" charset="0"/>
              </a:rPr>
              <a:t>energy is conserved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during th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 expansion: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1" name="Picture 20" descr="Eqn_6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5"/>
          <a:stretch/>
        </p:blipFill>
        <p:spPr>
          <a:xfrm>
            <a:off x="2241040" y="1975388"/>
            <a:ext cx="3670694" cy="5510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Picture 31" descr="Eqn_6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39" y="3045107"/>
            <a:ext cx="2759657" cy="7333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 descr="Eqn_6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01" y="3064103"/>
            <a:ext cx="2195271" cy="705968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2393" y="2626467"/>
            <a:ext cx="5176275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Normalize (make dimensionless): divide by KE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Eqn_6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" y="3042293"/>
            <a:ext cx="3251950" cy="736291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19521"/>
              </p:ext>
            </p:extLst>
          </p:nvPr>
        </p:nvGraphicFramePr>
        <p:xfrm>
          <a:off x="3404917" y="3333317"/>
          <a:ext cx="269987" cy="16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8" imgW="203200" imgH="127000" progId="Equation.3">
                  <p:embed/>
                </p:oleObj>
              </mc:Choice>
              <mc:Fallback>
                <p:oleObj name="Equation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4917" y="3333317"/>
                        <a:ext cx="269987" cy="16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7155"/>
              </p:ext>
            </p:extLst>
          </p:nvPr>
        </p:nvGraphicFramePr>
        <p:xfrm>
          <a:off x="6497595" y="3357101"/>
          <a:ext cx="269987" cy="16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Equation" r:id="rId10" imgW="203200" imgH="127000" progId="Equation.3">
                  <p:embed/>
                </p:oleObj>
              </mc:Choice>
              <mc:Fallback>
                <p:oleObj name="Equation" r:id="rId10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7595" y="3357101"/>
                        <a:ext cx="269987" cy="16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216623" y="2638796"/>
            <a:ext cx="1390124" cy="37446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Matter only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23296" y="4009095"/>
            <a:ext cx="5177895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Adding the other components is straightforward: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Eqn_6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8" y="4464481"/>
            <a:ext cx="4327718" cy="719643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7" name="Picture 6" descr="Eqn_7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7" y="6436459"/>
            <a:ext cx="2539915" cy="3475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Eqn_7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5" y="5622918"/>
            <a:ext cx="2934465" cy="692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892063" y="3785392"/>
            <a:ext cx="2009967" cy="3180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KE  +   GE     =     TE</a:t>
            </a:r>
            <a:endParaRPr lang="en-US" sz="16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340048" y="2909496"/>
            <a:ext cx="505517" cy="101097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55969" y="5212136"/>
            <a:ext cx="4377266" cy="3180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KE  +                    GE                          =     TE</a:t>
            </a:r>
            <a:endParaRPr lang="en-US" sz="16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0" y="5807492"/>
            <a:ext cx="825867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where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47960" y="6372578"/>
            <a:ext cx="556563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and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" name="Picture 9" descr="Eqn_7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86" y="5216799"/>
            <a:ext cx="559482" cy="611127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 bwMode="auto">
          <a:xfrm>
            <a:off x="4919543" y="5031864"/>
            <a:ext cx="653473" cy="101097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707168" y="3881849"/>
            <a:ext cx="400314" cy="1182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6" name="Picture 45" descr="Two_Spheres_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71" y="4337271"/>
            <a:ext cx="3403929" cy="1970395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279340" y="6427095"/>
            <a:ext cx="4044613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Note: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reality has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t,0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 so RHS = 0. </a:t>
            </a:r>
          </a:p>
        </p:txBody>
      </p:sp>
    </p:spTree>
    <p:extLst>
      <p:ext uri="{BB962C8B-B14F-4D97-AF65-F5344CB8AC3E}">
        <p14:creationId xmlns:p14="http://schemas.microsoft.com/office/powerpoint/2010/main" val="1311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Friedman Solutions: Pure Matter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8634" y="863077"/>
            <a:ext cx="5505007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Choice of Ω’s define the expansion solution.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First review matter-only, then do other components. 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Fried_m1p0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7" y="1538113"/>
            <a:ext cx="3905295" cy="26470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Fried_m1p0B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4256974"/>
            <a:ext cx="3908778" cy="26010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 descr="Eqn_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85" y="898878"/>
            <a:ext cx="2338423" cy="625123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46249"/>
              </p:ext>
            </p:extLst>
          </p:nvPr>
        </p:nvGraphicFramePr>
        <p:xfrm>
          <a:off x="2656415" y="5006624"/>
          <a:ext cx="829030" cy="36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2" name="Equation" r:id="rId7" imgW="457200" imgH="203200" progId="Equation.3">
                  <p:embed/>
                </p:oleObj>
              </mc:Choice>
              <mc:Fallback>
                <p:oleObj name="Equation" r:id="rId7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6415" y="5006624"/>
                        <a:ext cx="829030" cy="368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88763"/>
              </p:ext>
            </p:extLst>
          </p:nvPr>
        </p:nvGraphicFramePr>
        <p:xfrm>
          <a:off x="2571044" y="5494160"/>
          <a:ext cx="1013178" cy="39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" name="Equation" r:id="rId9" imgW="558800" imgH="215900" progId="Equation.3">
                  <p:embed/>
                </p:oleObj>
              </mc:Choice>
              <mc:Fallback>
                <p:oleObj name="Equation" r:id="rId9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1044" y="5494160"/>
                        <a:ext cx="1013178" cy="39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93315" y="1681520"/>
            <a:ext cx="4596685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Energy diagram: Shows Friedman terms Gives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and hence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).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335649" y="2570522"/>
            <a:ext cx="4596685" cy="175945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How to go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and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We have: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Integration gives: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84328"/>
              </p:ext>
            </p:extLst>
          </p:nvPr>
        </p:nvGraphicFramePr>
        <p:xfrm>
          <a:off x="5453944" y="4322980"/>
          <a:ext cx="1982610" cy="79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4" name="Equation" r:id="rId11" imgW="1143000" imgH="457200" progId="Equation.3">
                  <p:embed/>
                </p:oleObj>
              </mc:Choice>
              <mc:Fallback>
                <p:oleObj name="Equation" r:id="rId11" imgW="1143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3944" y="4322980"/>
                        <a:ext cx="1982610" cy="7930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93315" y="5181077"/>
            <a:ext cx="4596685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This gives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).  Invert to get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Get current age from: 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95629"/>
              </p:ext>
            </p:extLst>
          </p:nvPr>
        </p:nvGraphicFramePr>
        <p:xfrm>
          <a:off x="4766733" y="3208161"/>
          <a:ext cx="31324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5" name="Equation" r:id="rId13" imgW="1981200" imgH="469900" progId="Equation.3">
                  <p:embed/>
                </p:oleObj>
              </mc:Choice>
              <mc:Fallback>
                <p:oleObj name="Equation" r:id="rId13" imgW="1981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6733" y="3208161"/>
                        <a:ext cx="3132438" cy="742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94668"/>
              </p:ext>
            </p:extLst>
          </p:nvPr>
        </p:nvGraphicFramePr>
        <p:xfrm>
          <a:off x="5792611" y="5868106"/>
          <a:ext cx="1387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6" name="Equation" r:id="rId15" imgW="800100" imgH="457200" progId="Equation.3">
                  <p:embed/>
                </p:oleObj>
              </mc:Choice>
              <mc:Fallback>
                <p:oleObj name="Equation" r:id="rId15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2611" y="5868106"/>
                        <a:ext cx="1387475" cy="792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67120"/>
              </p:ext>
            </p:extLst>
          </p:nvPr>
        </p:nvGraphicFramePr>
        <p:xfrm>
          <a:off x="3155950" y="2127955"/>
          <a:ext cx="795161" cy="2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7" name="Equation" r:id="rId17" imgW="546100" imgH="203200" progId="Equation.3">
                  <p:embed/>
                </p:oleObj>
              </mc:Choice>
              <mc:Fallback>
                <p:oleObj name="Equation" r:id="rId17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55950" y="2127955"/>
                        <a:ext cx="795161" cy="295874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 bwMode="auto">
          <a:xfrm>
            <a:off x="282213" y="2516266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 rot="16200000">
            <a:off x="-310843" y="2782393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26231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62520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Friedman Solutions: Pure Matter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Fried_m1p5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185332"/>
            <a:ext cx="4064000" cy="28357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Fried_m1p5B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4" y="4205110"/>
            <a:ext cx="4067765" cy="26528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Fried_m0p5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1222"/>
            <a:ext cx="4150933" cy="28222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Fried_m0p5B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556"/>
            <a:ext cx="4168324" cy="27234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55949" y="5503336"/>
            <a:ext cx="956495" cy="3180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const</a:t>
            </a:r>
            <a:endParaRPr lang="en-US" sz="16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79650" y="750186"/>
            <a:ext cx="2395352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Lower matter density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901980" y="750186"/>
            <a:ext cx="2395352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Higher matter density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2587" y="2240180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6200000">
            <a:off x="-550469" y="2386655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95257" y="2278100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16200000">
            <a:off x="4502201" y="2421755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1057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62520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Matter plus Radiation: Early Times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33202" y="707854"/>
            <a:ext cx="3891131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Radiation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dominates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at early times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Equality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occurs when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Fried_m0p6r0p4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779"/>
            <a:ext cx="4275667" cy="2875838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13804"/>
              </p:ext>
            </p:extLst>
          </p:nvPr>
        </p:nvGraphicFramePr>
        <p:xfrm>
          <a:off x="5037669" y="1486603"/>
          <a:ext cx="3456848" cy="79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5" imgW="2032000" imgH="469900" progId="Equation.3">
                  <p:embed/>
                </p:oleObj>
              </mc:Choice>
              <mc:Fallback>
                <p:oleObj name="Equation" r:id="rId5" imgW="2032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7669" y="1486603"/>
                        <a:ext cx="3456848" cy="79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309554" y="1481666"/>
            <a:ext cx="1270000" cy="8184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19091" y="4755444"/>
            <a:ext cx="4370909" cy="1941289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Slope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of GE&amp;KE curves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deceleration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2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 2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 2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= 2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(acceleration)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Or: 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-grad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Φ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-d(GE)/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endParaRPr lang="en-US" sz="2000" i="1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9" name="Picture 8" descr="radiation_transition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44321"/>
            <a:ext cx="4275667" cy="31136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Rectangle 19"/>
          <p:cNvSpPr/>
          <p:nvPr/>
        </p:nvSpPr>
        <p:spPr bwMode="auto">
          <a:xfrm>
            <a:off x="4529667" y="733776"/>
            <a:ext cx="4360333" cy="167922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19093" y="2570520"/>
            <a:ext cx="4370908" cy="1938992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Real Universe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m,0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0.3 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r,0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8.4E-5</a:t>
            </a:r>
          </a:p>
          <a:p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r,0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m,0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2.8E-4 or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50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kyr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Transistion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very important.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Radiation era: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1/2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-1/2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Matter era: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2/3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-1/3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67980" y="1721555"/>
            <a:ext cx="81491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charset="0"/>
              </a:rPr>
              <a:t>Equality</a:t>
            </a:r>
            <a:endParaRPr lang="en-US" sz="1400" dirty="0" smtClean="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stCxn id="22" idx="2"/>
          </p:cNvCxnSpPr>
          <p:nvPr/>
        </p:nvCxnSpPr>
        <p:spPr bwMode="auto">
          <a:xfrm>
            <a:off x="975435" y="2029332"/>
            <a:ext cx="111121" cy="327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51984" y="1831378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 rot="16200000">
            <a:off x="-541072" y="1956889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32771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62520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Vacuum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33202" y="877186"/>
            <a:ext cx="4413242" cy="224676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Because vacuum GE gets more negative with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KE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increases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with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giving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acceleration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v,</a:t>
            </a:r>
            <a:r>
              <a:rPr lang="en-US" sz="20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1, we have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This gives exponential growth with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-folding time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29667" y="903110"/>
            <a:ext cx="4360333" cy="376766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ried_v1p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047"/>
            <a:ext cx="4275667" cy="290559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vacuum_ag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67"/>
            <a:ext cx="4259493" cy="2836333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81727"/>
              </p:ext>
            </p:extLst>
          </p:nvPr>
        </p:nvGraphicFramePr>
        <p:xfrm>
          <a:off x="4732867" y="3165823"/>
          <a:ext cx="3821918" cy="84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6" imgW="2133600" imgH="469900" progId="Equation.3">
                  <p:embed/>
                </p:oleObj>
              </mc:Choice>
              <mc:Fallback>
                <p:oleObj name="Equation" r:id="rId6" imgW="2133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2867" y="3165823"/>
                        <a:ext cx="3821918" cy="84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Eqn_1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22" y="4101395"/>
            <a:ext cx="4246394" cy="4706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19091" y="4983519"/>
            <a:ext cx="4413242" cy="1015663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Note: this is the nature of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Inflation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where the vacuum density is very high so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very short.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0128" y="2094453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-522928" y="2210892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11397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62520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Matter plus Vacuum: Late Times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33201" y="721965"/>
            <a:ext cx="4469687" cy="132343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Sum of matter and vacuum gives a “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hilltop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” GE shape: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Early deceleration (matter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domiantes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Late acceleration (vacuum dominates)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29667" y="747889"/>
            <a:ext cx="4360333" cy="1340557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Concordance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66"/>
            <a:ext cx="4262179" cy="29633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Fried_v0p7m0p3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4332"/>
            <a:ext cx="4247444" cy="29803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61425" y="2245965"/>
            <a:ext cx="4413242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Equality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occurs when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79115"/>
              </p:ext>
            </p:extLst>
          </p:nvPr>
        </p:nvGraphicFramePr>
        <p:xfrm>
          <a:off x="4735864" y="2661005"/>
          <a:ext cx="3857801" cy="84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0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5864" y="2661005"/>
                        <a:ext cx="3857801" cy="84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61425" y="3515964"/>
            <a:ext cx="4413242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m,0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0.3 and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v,0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0.7,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0.6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40222" y="2667001"/>
            <a:ext cx="1509887" cy="8607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29667" y="2229555"/>
            <a:ext cx="4360333" cy="176389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33203" y="4122744"/>
            <a:ext cx="4413242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Coasting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when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slopes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of GE curves for matter and vacuum equal and opposite.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67130"/>
              </p:ext>
            </p:extLst>
          </p:nvPr>
        </p:nvGraphicFramePr>
        <p:xfrm>
          <a:off x="4587875" y="4891088"/>
          <a:ext cx="41005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1" name="Equation" r:id="rId8" imgW="2590800" imgH="533400" progId="Equation.3">
                  <p:embed/>
                </p:oleObj>
              </mc:Choice>
              <mc:Fallback>
                <p:oleObj name="Equation" r:id="rId8" imgW="2590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7875" y="4891088"/>
                        <a:ext cx="4100513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7126112" y="4882446"/>
            <a:ext cx="1566333" cy="8607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47315" y="5759631"/>
            <a:ext cx="4413242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m,0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0.3 and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v,0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0.7,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da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0.75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01444" y="4148667"/>
            <a:ext cx="4360333" cy="204611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490869" y="6309965"/>
            <a:ext cx="4413242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Cosmic Age: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0.96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01444" y="6350000"/>
            <a:ext cx="4360333" cy="40922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5592" y="1880293"/>
            <a:ext cx="223419" cy="634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16200000">
            <a:off x="-527464" y="2052138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10000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90"/>
            <a:ext cx="8229600" cy="62520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The Real Universe: All Three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39" y="2046750"/>
            <a:ext cx="1073059" cy="132343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Energy diagram with log axes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concordance_energy_lo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6" y="843638"/>
            <a:ext cx="5627014" cy="42734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0" y="5197680"/>
            <a:ext cx="2469444" cy="92333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The Friedman equation gives the form for </a:t>
            </a:r>
            <a:r>
              <a:rPr lang="en-US" sz="18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18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) or </a:t>
            </a:r>
            <a:r>
              <a:rPr lang="en-US" sz="18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18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):</a:t>
            </a:r>
          </a:p>
        </p:txBody>
      </p:sp>
      <p:pic>
        <p:nvPicPr>
          <p:cNvPr id="8" name="Picture 7" descr="Eqn_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80" y="5362225"/>
            <a:ext cx="3338388" cy="5452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912556" y="5331319"/>
            <a:ext cx="3062111" cy="64633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Note: often </a:t>
            </a:r>
            <a:r>
              <a:rPr lang="en-US" sz="18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</a:rPr>
              <a:t> is used as main variable: </a:t>
            </a:r>
          </a:p>
        </p:txBody>
      </p:sp>
      <p:pic>
        <p:nvPicPr>
          <p:cNvPr id="9" name="Picture 8" descr="Eqn_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1" y="6089361"/>
            <a:ext cx="4690346" cy="6491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Eqn_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3" y="5974602"/>
            <a:ext cx="2441221" cy="6894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Rectangle 27"/>
          <p:cNvSpPr/>
          <p:nvPr/>
        </p:nvSpPr>
        <p:spPr bwMode="auto">
          <a:xfrm>
            <a:off x="5884333" y="5329021"/>
            <a:ext cx="3019778" cy="143933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91607" y="2175649"/>
            <a:ext cx="285750" cy="85874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6200000">
            <a:off x="1215027" y="2603642"/>
            <a:ext cx="136270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Relative Energy</a:t>
            </a:r>
          </a:p>
        </p:txBody>
      </p:sp>
    </p:spTree>
    <p:extLst>
      <p:ext uri="{BB962C8B-B14F-4D97-AF65-F5344CB8AC3E}">
        <p14:creationId xmlns:p14="http://schemas.microsoft.com/office/powerpoint/2010/main" val="294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12" y="23071"/>
            <a:ext cx="8164688" cy="795373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Intuiting vacuum’s accelerating expansion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34555" y="903657"/>
            <a:ext cx="4938888" cy="2554545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Given that vacuum’s density is constant, then the mass of an expanding sphere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increases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 this case the GE for unit mass at the surface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decreases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(more negative) as sphere expands. 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Thus: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outwards is “downhill”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Vacuum sphere’s fall outwards, naturally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!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Expansion_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3608"/>
            <a:ext cx="4021666" cy="60743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06333" y="3796431"/>
            <a:ext cx="4938888" cy="2862322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Where does the new mass come from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??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Several possible answers: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Newtonian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new mass created from negative global gravitational energy (-GM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/R).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E.g. a sphere with R ~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has GM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/R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~ Mc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Einstein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G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i,j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8πG/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i,j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so gain on RHS has matching gain on LHS – i.e. the new energy comes from the changing metric.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Three important differentials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6072" y="776658"/>
            <a:ext cx="8532150" cy="1015663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Simple space-time diagrams yield three useful differential relations.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Blue lines are paths of receding galaxies (world lines).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Red line is “past light cone”. All today’s visible galaxies lie on this line.</a:t>
            </a:r>
          </a:p>
        </p:txBody>
      </p:sp>
      <p:pic>
        <p:nvPicPr>
          <p:cNvPr id="3" name="Picture 2" descr="differentials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1861509"/>
            <a:ext cx="9031111" cy="34011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Eqn_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5280377"/>
            <a:ext cx="2774110" cy="589844"/>
          </a:xfrm>
          <a:prstGeom prst="rect">
            <a:avLst/>
          </a:prstGeom>
        </p:spPr>
      </p:pic>
      <p:pic>
        <p:nvPicPr>
          <p:cNvPr id="5" name="Picture 4" descr="Eqn_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" y="5906043"/>
            <a:ext cx="1206500" cy="556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Eqn_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28" y="5335410"/>
            <a:ext cx="1954965" cy="5912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Eqn_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332587"/>
            <a:ext cx="1102078" cy="5416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02000" y="6037226"/>
            <a:ext cx="3175000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Distance between two close objects on our light path.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62888" y="5896115"/>
            <a:ext cx="2497667" cy="92845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Cosmological time dilation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distant events appear slowed down.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3627" y="6419391"/>
            <a:ext cx="221037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Simple kinematics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Three important differentials (cont.)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6072" y="776658"/>
            <a:ext cx="8532150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 you prefer to work with redshift,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the differential relations become: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5362"/>
              </p:ext>
            </p:extLst>
          </p:nvPr>
        </p:nvGraphicFramePr>
        <p:xfrm>
          <a:off x="2109788" y="1189038"/>
          <a:ext cx="17208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Equation" r:id="rId4" imgW="1016000" imgH="469900" progId="Equation.3">
                  <p:embed/>
                </p:oleObj>
              </mc:Choice>
              <mc:Fallback>
                <p:oleObj name="Equation" r:id="rId4" imgW="1016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9788" y="1189038"/>
                        <a:ext cx="1720850" cy="7969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Eqn_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59" y="1298927"/>
            <a:ext cx="2479321" cy="6617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Eqn_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1" y="2223912"/>
            <a:ext cx="2363612" cy="6596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Eqn_2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31" y="2231672"/>
            <a:ext cx="3589490" cy="6469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 descr="Eqn_3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05" y="2372078"/>
            <a:ext cx="1747661" cy="3803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00575" y="2987953"/>
            <a:ext cx="8532150" cy="3785652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Direct application of the differential relations: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Time interval corresponding to given redshift interval,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 Clearly, this gets very short at high-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(small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e.g.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20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1/21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2.4,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-5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so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 gives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≈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1.3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Myr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457200" indent="-457200">
              <a:buAutoNum type="alphaLcParenR" startAt="2"/>
            </a:pP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separation corresponding to given redshift interval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–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e.g.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≈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20,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1/21,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2.4,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≈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0.02, so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≈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0.02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≈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0.26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457200" indent="-457200">
              <a:buAutoNum type="alphaLcParenR" startAt="3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Redshift is simply Cosmological time dilation: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For light wave periods:  1/f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or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λ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76111" y="3989295"/>
            <a:ext cx="1806222" cy="29633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18444" y="5173799"/>
            <a:ext cx="3146778" cy="32455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17052" y="6110941"/>
            <a:ext cx="1300713" cy="3112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693335" y="6053666"/>
            <a:ext cx="2695222" cy="635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59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Cosmic Expansion &amp; the Scale Factor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Expanding_Grid.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57" y="1119957"/>
            <a:ext cx="7039564" cy="29704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540465" y="4296171"/>
            <a:ext cx="825561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81150" y="4107961"/>
            <a:ext cx="825867" cy="374461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Today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3770" y="4107961"/>
            <a:ext cx="723275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Time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6412" y="4630072"/>
            <a:ext cx="887758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Space (shown by the grid) expands and galaxies are “fixed” on it.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Note: The galaxies themselves do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not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expand!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Grid size specified by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cale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actor: 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=1 today,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=0 at BB (often “a” in literature)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Pick galaxy for us. Today: others galaxies at  </a:t>
            </a:r>
            <a:r>
              <a:rPr lang="en-US" sz="2000" dirty="0" err="1" smtClean="0">
                <a:solidFill>
                  <a:srgbClr val="FF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distances:   r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(“0” = today)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Other times:  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r  =  S r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or   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S  =  r/r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(same for all galaxies)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3078" y="1186960"/>
            <a:ext cx="728435" cy="3295462"/>
            <a:chOff x="233078" y="1186960"/>
            <a:chExt cx="728435" cy="3295462"/>
          </a:xfrm>
        </p:grpSpPr>
        <p:sp>
          <p:nvSpPr>
            <p:cNvPr id="13" name="Oval 12"/>
            <p:cNvSpPr/>
            <p:nvPr/>
          </p:nvSpPr>
          <p:spPr bwMode="auto">
            <a:xfrm>
              <a:off x="486419" y="2607425"/>
              <a:ext cx="121605" cy="12159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84487" y="4107961"/>
              <a:ext cx="312906" cy="374461"/>
            </a:xfrm>
            <a:prstGeom prst="rect">
              <a:avLst/>
            </a:prstGeom>
            <a:solidFill>
              <a:srgbClr val="E2F0FF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77537" y="2851534"/>
              <a:ext cx="526807" cy="374461"/>
            </a:xfrm>
            <a:prstGeom prst="rect">
              <a:avLst/>
            </a:prstGeom>
            <a:solidFill>
              <a:srgbClr val="E2F0FF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rgbClr val="000000"/>
                  </a:solidFill>
                  <a:latin typeface="Times New Roman" charset="0"/>
                </a:rPr>
                <a:t>BB</a:t>
              </a:r>
              <a:endParaRPr lang="en-US" sz="2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33078" y="1186960"/>
              <a:ext cx="728435" cy="374461"/>
            </a:xfrm>
            <a:prstGeom prst="rect">
              <a:avLst/>
            </a:prstGeom>
            <a:solidFill>
              <a:srgbClr val="E2F0FF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rgbClr val="000000"/>
                  </a:solidFill>
                  <a:latin typeface="Times New Roman" charset="0"/>
                </a:rPr>
                <a:t>S = 0</a:t>
              </a:r>
              <a:endParaRPr lang="en-US" sz="2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4896557" y="5602110"/>
            <a:ext cx="2596443" cy="39511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times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5046706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Use first differential to calculate time intervals: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8669" y="5486893"/>
            <a:ext cx="8057442" cy="1102866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Example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 4 galaxy 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0.2).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= [0.3/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+ 0.7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]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1/2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 See figure.</a:t>
            </a:r>
          </a:p>
          <a:p>
            <a:pPr>
              <a:lnSpc>
                <a:spcPct val="110000"/>
              </a:lnSpc>
            </a:pPr>
            <a:r>
              <a:rPr lang="en-US" sz="2000" u="sng" dirty="0" err="1" smtClean="0">
                <a:solidFill>
                  <a:srgbClr val="000000"/>
                </a:solidFill>
                <a:latin typeface="Times New Roman" charset="0"/>
              </a:rPr>
              <a:t>Lookback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 time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integrate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0.2 to 1.0 gives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0.85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11.5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Gyr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Age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 4: Integrate from 0 to 0.2, gives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(0.2) ≈ 0.11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1.5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Gyr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9627" y="3286726"/>
            <a:ext cx="221037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a)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Lookback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time: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5" name="Picture 14" descr="Macintosh HD:Users:dmw8f:Textbook:43_Appendices:Integral_tim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6" y="860744"/>
            <a:ext cx="3852333" cy="311859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" name="Picture 5" descr="Eqn_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7" y="1274940"/>
            <a:ext cx="3130550" cy="7238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2223" y="2032549"/>
            <a:ext cx="4967110" cy="1015663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Basically, duration of journey with speed v(x)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use v =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so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/v so integrate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/v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find duration.</a:t>
            </a:r>
          </a:p>
        </p:txBody>
      </p:sp>
      <p:pic>
        <p:nvPicPr>
          <p:cNvPr id="9" name="Picture 8" descr="Eqn_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25" y="3146780"/>
            <a:ext cx="1890183" cy="716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Eqn_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82" y="3954642"/>
            <a:ext cx="2022826" cy="6803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29627" y="3879395"/>
            <a:ext cx="223859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b) Age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Invert to get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9627" y="4810728"/>
            <a:ext cx="188581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c) Today’s age: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9" name="Picture 18" descr="Eqn_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92" y="4732566"/>
            <a:ext cx="1668639" cy="6494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84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Distances: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r</a:t>
            </a:r>
            <a:r>
              <a:rPr lang="en-US" sz="3600" baseline="-25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0</a:t>
            </a:r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 and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r</a:t>
            </a:r>
            <a:r>
              <a:rPr lang="en-US" sz="3600" baseline="-25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e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5046706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Integrate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differential to calculate distances: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2223" y="1976105"/>
            <a:ext cx="4967110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Previous example 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4;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0.2):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Integration gives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1.67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22.7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3183" y="2806951"/>
            <a:ext cx="287359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b)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Emission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0.33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4.5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87293" y="3583062"/>
            <a:ext cx="648604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c)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Light travel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ct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Same as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lookback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time: 11.5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   Notice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&lt;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&lt;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0" name="Picture 19" descr="Macintosh HD:Users:dmw8f:Textbook:43_Appendices:Ingegral_r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1" y="846666"/>
            <a:ext cx="3922889" cy="2892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" name="Picture 2" descr="Eqn_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16" y="1227667"/>
            <a:ext cx="1568451" cy="6709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7294" y="1254726"/>
            <a:ext cx="318403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a) </a:t>
            </a:r>
            <a:r>
              <a:rPr lang="en-US" sz="2000" dirty="0" err="1" smtClean="0">
                <a:solidFill>
                  <a:srgbClr val="FF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Eqn_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9" y="2815873"/>
            <a:ext cx="1296812" cy="4358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7293" y="4415618"/>
            <a:ext cx="554059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Particle horizon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ph,0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= furthest we can see: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Integration gives: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ph,0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3.3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46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" name="Picture 4" descr="Eqn_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4424538"/>
            <a:ext cx="1746955" cy="693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Eqn_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7" y="5604229"/>
            <a:ext cx="1901803" cy="6611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9070" y="5276395"/>
            <a:ext cx="556882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e)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Event horizon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= furthest we can signal: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Also, distance beyond which we will never see an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event that happens today. 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Integration gives: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1.14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15.4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1152513" y="5804974"/>
            <a:ext cx="1459257" cy="36477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5176" y="1136066"/>
            <a:ext cx="2295010" cy="5434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Sizes from Angles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0" y="776658"/>
            <a:ext cx="872736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What’s the size,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Δ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of an object at distance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that subtends a small angle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θ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radians?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7294" y="1186520"/>
            <a:ext cx="8234296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a static, Euclidean space: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Δ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C ×     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θ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where C is the circumference of a circle of radius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8" name="Picture 7" descr="angular_size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6"/>
          <a:stretch/>
        </p:blipFill>
        <p:spPr>
          <a:xfrm>
            <a:off x="1893222" y="3183433"/>
            <a:ext cx="5237544" cy="13343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7294" y="2128928"/>
            <a:ext cx="8602706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 cosmology, we have two complications: </a:t>
            </a:r>
          </a:p>
          <a:p>
            <a:pPr marL="457200" indent="-457200">
              <a:buAutoNum type="alphaLcParenR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hich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do we use?     Answer: we use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(see figure)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Space may not be Euclidean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6591" y="3198996"/>
            <a:ext cx="220860" cy="54451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183880" y="3964389"/>
            <a:ext cx="496935" cy="2287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21752" y="4105198"/>
            <a:ext cx="496935" cy="23664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063293" y="4015312"/>
            <a:ext cx="4711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6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209647" y="3881210"/>
            <a:ext cx="4711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16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751411" y="3243543"/>
            <a:ext cx="4711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θ</a:t>
            </a:r>
            <a:endParaRPr lang="en-US" sz="16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663616" y="3517653"/>
            <a:ext cx="167655" cy="196991"/>
          </a:xfrm>
          <a:custGeom>
            <a:avLst/>
            <a:gdLst>
              <a:gd name="connsiteX0" fmla="*/ 167655 w 167655"/>
              <a:gd name="connsiteY0" fmla="*/ 0 h 196991"/>
              <a:gd name="connsiteX1" fmla="*/ 79637 w 167655"/>
              <a:gd name="connsiteY1" fmla="*/ 163461 h 196991"/>
              <a:gd name="connsiteX2" fmla="*/ 0 w 167655"/>
              <a:gd name="connsiteY2" fmla="*/ 196991 h 19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55" h="196991">
                <a:moveTo>
                  <a:pt x="167655" y="0"/>
                </a:moveTo>
                <a:cubicBezTo>
                  <a:pt x="137617" y="65314"/>
                  <a:pt x="107579" y="130629"/>
                  <a:pt x="79637" y="163461"/>
                </a:cubicBezTo>
                <a:cubicBezTo>
                  <a:pt x="51694" y="196293"/>
                  <a:pt x="0" y="196991"/>
                  <a:pt x="0" y="196991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7828" y="4536994"/>
            <a:ext cx="8535805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non-Euclidean space, a circle’s circumference-radius relation is modified: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                                                 C = 2π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   where </a:t>
            </a:r>
            <a:r>
              <a:rPr lang="en-US" sz="2000" i="1" dirty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is a correction factor.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Hence our true relation is: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Where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is an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angular diameter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a pseudo-distance that gets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Δ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correct using the static Euclidean relation.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644091" y="1084919"/>
            <a:ext cx="461926" cy="6514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θ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2π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731753" y="1416847"/>
            <a:ext cx="266290" cy="4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265527"/>
              </p:ext>
            </p:extLst>
          </p:nvPr>
        </p:nvGraphicFramePr>
        <p:xfrm>
          <a:off x="3681758" y="5374565"/>
          <a:ext cx="2086480" cy="40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5" imgW="1104900" imgH="215900" progId="Equation.3">
                  <p:embed/>
                </p:oleObj>
              </mc:Choice>
              <mc:Fallback>
                <p:oleObj name="Equation" r:id="rId5" imgW="1104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1758" y="5374565"/>
                        <a:ext cx="2086480" cy="4077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621854" y="6275216"/>
            <a:ext cx="199857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What is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? …..</a:t>
            </a:r>
          </a:p>
        </p:txBody>
      </p:sp>
    </p:spTree>
    <p:extLst>
      <p:ext uri="{BB962C8B-B14F-4D97-AF65-F5344CB8AC3E}">
        <p14:creationId xmlns:p14="http://schemas.microsoft.com/office/powerpoint/2010/main" val="28169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Curved Geometry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0" y="776658"/>
            <a:ext cx="8703973" cy="1015663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Einstein’s GR: space-time geometry linked to mass/energy and momentum: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Fortunately in cosmology, isotropy &amp; homogeneity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geometry is simple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Time separates out; space has single curvature parameter, 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(positive or negative).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72351" y="1882256"/>
            <a:ext cx="521106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Rules of geometry are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different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from Euclidean: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Equivalent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geometry on a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curved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surface.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Circle circumference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2π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Sphere area: A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/π = 4π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Sphere volume: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Vol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cv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Triangle angle sum: π ± A/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10" y="3029314"/>
            <a:ext cx="4784090" cy="237045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geometry_table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8" t="69383"/>
          <a:stretch/>
        </p:blipFill>
        <p:spPr>
          <a:xfrm>
            <a:off x="5506277" y="1813314"/>
            <a:ext cx="3637723" cy="1101193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8029" y="3983364"/>
            <a:ext cx="521106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Deviations large when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~ 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Use parameter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Circle circumference: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 = 2πL = 2π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sin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2π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(sin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)/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have: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31302"/>
              </p:ext>
            </p:extLst>
          </p:nvPr>
        </p:nvGraphicFramePr>
        <p:xfrm>
          <a:off x="1762007" y="5644895"/>
          <a:ext cx="1224063" cy="81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6" imgW="647700" imgH="431800" progId="Equation.3">
                  <p:embed/>
                </p:oleObj>
              </mc:Choice>
              <mc:Fallback>
                <p:oleObj name="Equation" r:id="rId6" imgW="64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07" y="5644895"/>
                        <a:ext cx="1224063" cy="8160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38700" y="6457890"/>
            <a:ext cx="194462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Positive (sphere)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21611"/>
              </p:ext>
            </p:extLst>
          </p:nvPr>
        </p:nvGraphicFramePr>
        <p:xfrm>
          <a:off x="6433178" y="5644373"/>
          <a:ext cx="1368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8" imgW="723900" imgH="431800" progId="Equation.3">
                  <p:embed/>
                </p:oleObj>
              </mc:Choice>
              <mc:Fallback>
                <p:oleObj name="Equation" r:id="rId8" imgW="723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3178" y="5644373"/>
                        <a:ext cx="1368425" cy="815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4651"/>
              </p:ext>
            </p:extLst>
          </p:nvPr>
        </p:nvGraphicFramePr>
        <p:xfrm>
          <a:off x="4324350" y="5834063"/>
          <a:ext cx="7207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Equation" r:id="rId10" imgW="381000" imgH="215900" progId="Equation.3">
                  <p:embed/>
                </p:oleObj>
              </mc:Choice>
              <mc:Fallback>
                <p:oleObj name="Equation" r:id="rId10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4350" y="5834063"/>
                        <a:ext cx="720725" cy="407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797823" y="6457890"/>
            <a:ext cx="185004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Euclidean (flat)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094797" y="6457890"/>
            <a:ext cx="198516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Negative (saddle)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6457890"/>
            <a:ext cx="198516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Curvature: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76995" y="5876961"/>
            <a:ext cx="13670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See next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Curvature Radius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6802" y="776658"/>
            <a:ext cx="4822501" cy="2554545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 correction factors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&amp;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cv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are shown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small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we have fractional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changes: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Circumference: ±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⅙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χ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Sphere area:      ±⅓ χ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Sphere volume: ±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⅕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χ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Note: at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π (antipode),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0 and the circumference goes to zero!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201" y="3335262"/>
            <a:ext cx="4414755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Two things set the value of 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: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Cosmic density (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Cosmic expansion (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from GR Friedman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Eqn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Several ways to express 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5" name="Picture 4" descr="Correction_Fact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70" y="810600"/>
            <a:ext cx="4185229" cy="29371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Eqn_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5" y="4943420"/>
            <a:ext cx="2406840" cy="4317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Eqn_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2" y="5475850"/>
            <a:ext cx="2864467" cy="398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Eqn_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42" y="4949770"/>
            <a:ext cx="1986786" cy="4250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 descr="Eqn_4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67" y="5483820"/>
            <a:ext cx="2251194" cy="4301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 descr="Eqn_4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27" y="4275891"/>
            <a:ext cx="3323863" cy="4033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985693" y="4118842"/>
            <a:ext cx="1864434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linked to Newtonian TE.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89163" y="5969708"/>
            <a:ext cx="857988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Static region (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0) has  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~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grav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~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/√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Gρ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E.g. Earth has 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~ 1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hr. so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~ 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-4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so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⅙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χ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~ 2×10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-9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so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8 cm smaller than 2π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931785" y="5118580"/>
            <a:ext cx="244543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Here, sign of 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sets sign of curvature</a:t>
            </a:r>
          </a:p>
        </p:txBody>
      </p:sp>
    </p:spTree>
    <p:extLst>
      <p:ext uri="{BB962C8B-B14F-4D97-AF65-F5344CB8AC3E}">
        <p14:creationId xmlns:p14="http://schemas.microsoft.com/office/powerpoint/2010/main" val="11526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634341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Measuring </a:t>
            </a:r>
            <a:r>
              <a:rPr lang="en-US" sz="3600" dirty="0" smtClean="0">
                <a:solidFill>
                  <a:srgbClr val="2F3652"/>
                </a:solidFill>
                <a:latin typeface="Lucida Calligraphy"/>
                <a:cs typeface="Lucida Calligraphy"/>
              </a:rPr>
              <a:t>R</a:t>
            </a:r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 for the Universe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5046706" cy="1015663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Pick biggest circle possible (out to CMB) Measure angle subtended by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known length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– provided by sound wavelength, </a:t>
            </a:r>
            <a:r>
              <a:rPr lang="en-US" sz="2000" dirty="0">
                <a:solidFill>
                  <a:srgbClr val="000000"/>
                </a:solidFill>
                <a:latin typeface="Mistral"/>
                <a:cs typeface="Mistral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33249" y="2862413"/>
            <a:ext cx="496628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Gives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hence </a:t>
            </a:r>
            <a:r>
              <a:rPr lang="en-US" sz="20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(or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tot,0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find Ω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tot,0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= 1.001 ± 0.004 (</a:t>
            </a:r>
            <a:r>
              <a:rPr lang="en-US" sz="2000" dirty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≈ ∞)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Euclidean geometry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≈ 1).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CMB_measureme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08" y="759088"/>
            <a:ext cx="3793392" cy="31521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CMB_angl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4028021"/>
            <a:ext cx="3471333" cy="28299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fundamental_siz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8620"/>
            <a:ext cx="3791475" cy="2849379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20536"/>
              </p:ext>
            </p:extLst>
          </p:nvPr>
        </p:nvGraphicFramePr>
        <p:xfrm>
          <a:off x="1377950" y="1963738"/>
          <a:ext cx="21764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7" imgW="1143000" imgH="444500" progId="Equation.3">
                  <p:embed/>
                </p:oleObj>
              </mc:Choice>
              <mc:Fallback>
                <p:oleObj name="Equation" r:id="rId7" imgW="1143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7950" y="1963738"/>
                        <a:ext cx="2176463" cy="8461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4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072444" y="5265991"/>
            <a:ext cx="1665112" cy="3976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23039" y="4278848"/>
            <a:ext cx="2405661" cy="5434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Luminosity from Flux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18" descr="Macintosh HD:Users:dmw8f:Textbook:43_Appendices:Distance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0722"/>
          <a:stretch/>
        </p:blipFill>
        <p:spPr bwMode="auto">
          <a:xfrm>
            <a:off x="5696157" y="3873960"/>
            <a:ext cx="3447843" cy="288141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765176" y="1180146"/>
            <a:ext cx="1635910" cy="448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30850" y="776658"/>
            <a:ext cx="872736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What’s the Luminosity, </a:t>
            </a:r>
            <a:r>
              <a:rPr lang="en-US" sz="2000" i="1" dirty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of an object at distance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with flux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?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87294" y="1186520"/>
            <a:ext cx="8234296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a static, Euclidean space:         </a:t>
            </a:r>
            <a:r>
              <a:rPr lang="en-US" sz="2000" i="1" dirty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4π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Where 4π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sph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the area of a sphere of radius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66919" y="2272327"/>
            <a:ext cx="860270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 cosmology, we have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three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complications: </a:t>
            </a:r>
          </a:p>
          <a:p>
            <a:pPr marL="457200" indent="-457200">
              <a:buAutoNum type="alphaLcParenR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hich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do we use?     Answer: we use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Space may not be Euclidean: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sph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Redshift reduces photon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rate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energy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×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-2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61305" y="1189689"/>
            <a:ext cx="2513165" cy="249934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7354677" y="2384615"/>
            <a:ext cx="144024" cy="98999"/>
            <a:chOff x="1008" y="3696"/>
            <a:chExt cx="219" cy="288"/>
          </a:xfrm>
        </p:grpSpPr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1008" y="3696"/>
              <a:ext cx="219" cy="288"/>
            </a:xfrm>
            <a:custGeom>
              <a:avLst/>
              <a:gdLst>
                <a:gd name="T0" fmla="*/ 135 w 396"/>
                <a:gd name="T1" fmla="*/ 0 h 639"/>
                <a:gd name="T2" fmla="*/ 351 w 396"/>
                <a:gd name="T3" fmla="*/ 54 h 639"/>
                <a:gd name="T4" fmla="*/ 396 w 396"/>
                <a:gd name="T5" fmla="*/ 135 h 639"/>
                <a:gd name="T6" fmla="*/ 369 w 396"/>
                <a:gd name="T7" fmla="*/ 234 h 639"/>
                <a:gd name="T8" fmla="*/ 315 w 396"/>
                <a:gd name="T9" fmla="*/ 270 h 639"/>
                <a:gd name="T10" fmla="*/ 288 w 396"/>
                <a:gd name="T11" fmla="*/ 288 h 639"/>
                <a:gd name="T12" fmla="*/ 270 w 396"/>
                <a:gd name="T13" fmla="*/ 315 h 639"/>
                <a:gd name="T14" fmla="*/ 108 w 396"/>
                <a:gd name="T15" fmla="*/ 369 h 639"/>
                <a:gd name="T16" fmla="*/ 27 w 396"/>
                <a:gd name="T17" fmla="*/ 414 h 639"/>
                <a:gd name="T18" fmla="*/ 9 w 396"/>
                <a:gd name="T19" fmla="*/ 468 h 639"/>
                <a:gd name="T20" fmla="*/ 0 w 396"/>
                <a:gd name="T21" fmla="*/ 495 h 639"/>
                <a:gd name="T22" fmla="*/ 45 w 396"/>
                <a:gd name="T23" fmla="*/ 594 h 639"/>
                <a:gd name="T24" fmla="*/ 72 w 396"/>
                <a:gd name="T25" fmla="*/ 621 h 639"/>
                <a:gd name="T26" fmla="*/ 126 w 396"/>
                <a:gd name="T27" fmla="*/ 639 h 639"/>
                <a:gd name="T28" fmla="*/ 153 w 396"/>
                <a:gd name="T29" fmla="*/ 630 h 639"/>
                <a:gd name="T30" fmla="*/ 126 w 396"/>
                <a:gd name="T31" fmla="*/ 612 h 639"/>
                <a:gd name="T32" fmla="*/ 81 w 396"/>
                <a:gd name="T33" fmla="*/ 531 h 639"/>
                <a:gd name="T34" fmla="*/ 99 w 396"/>
                <a:gd name="T35" fmla="*/ 450 h 639"/>
                <a:gd name="T36" fmla="*/ 279 w 396"/>
                <a:gd name="T37" fmla="*/ 333 h 639"/>
                <a:gd name="T38" fmla="*/ 315 w 396"/>
                <a:gd name="T39" fmla="*/ 216 h 639"/>
                <a:gd name="T40" fmla="*/ 297 w 396"/>
                <a:gd name="T41" fmla="*/ 144 h 639"/>
                <a:gd name="T42" fmla="*/ 288 w 396"/>
                <a:gd name="T43" fmla="*/ 117 h 639"/>
                <a:gd name="T44" fmla="*/ 234 w 396"/>
                <a:gd name="T45" fmla="*/ 81 h 639"/>
                <a:gd name="T46" fmla="*/ 135 w 396"/>
                <a:gd name="T4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639">
                  <a:moveTo>
                    <a:pt x="135" y="0"/>
                  </a:moveTo>
                  <a:cubicBezTo>
                    <a:pt x="210" y="7"/>
                    <a:pt x="287" y="11"/>
                    <a:pt x="351" y="54"/>
                  </a:cubicBezTo>
                  <a:cubicBezTo>
                    <a:pt x="392" y="116"/>
                    <a:pt x="380" y="87"/>
                    <a:pt x="396" y="135"/>
                  </a:cubicBezTo>
                  <a:cubicBezTo>
                    <a:pt x="387" y="161"/>
                    <a:pt x="388" y="215"/>
                    <a:pt x="369" y="234"/>
                  </a:cubicBezTo>
                  <a:cubicBezTo>
                    <a:pt x="354" y="249"/>
                    <a:pt x="333" y="258"/>
                    <a:pt x="315" y="270"/>
                  </a:cubicBezTo>
                  <a:cubicBezTo>
                    <a:pt x="306" y="276"/>
                    <a:pt x="288" y="288"/>
                    <a:pt x="288" y="288"/>
                  </a:cubicBezTo>
                  <a:cubicBezTo>
                    <a:pt x="282" y="297"/>
                    <a:pt x="279" y="309"/>
                    <a:pt x="270" y="315"/>
                  </a:cubicBezTo>
                  <a:cubicBezTo>
                    <a:pt x="234" y="337"/>
                    <a:pt x="152" y="354"/>
                    <a:pt x="108" y="369"/>
                  </a:cubicBezTo>
                  <a:cubicBezTo>
                    <a:pt x="79" y="379"/>
                    <a:pt x="27" y="414"/>
                    <a:pt x="27" y="414"/>
                  </a:cubicBezTo>
                  <a:cubicBezTo>
                    <a:pt x="21" y="432"/>
                    <a:pt x="15" y="450"/>
                    <a:pt x="9" y="468"/>
                  </a:cubicBezTo>
                  <a:cubicBezTo>
                    <a:pt x="6" y="477"/>
                    <a:pt x="0" y="495"/>
                    <a:pt x="0" y="495"/>
                  </a:cubicBezTo>
                  <a:cubicBezTo>
                    <a:pt x="11" y="558"/>
                    <a:pt x="1" y="557"/>
                    <a:pt x="45" y="594"/>
                  </a:cubicBezTo>
                  <a:cubicBezTo>
                    <a:pt x="55" y="602"/>
                    <a:pt x="61" y="615"/>
                    <a:pt x="72" y="621"/>
                  </a:cubicBezTo>
                  <a:cubicBezTo>
                    <a:pt x="89" y="630"/>
                    <a:pt x="126" y="639"/>
                    <a:pt x="126" y="639"/>
                  </a:cubicBezTo>
                  <a:cubicBezTo>
                    <a:pt x="135" y="636"/>
                    <a:pt x="153" y="639"/>
                    <a:pt x="153" y="630"/>
                  </a:cubicBezTo>
                  <a:cubicBezTo>
                    <a:pt x="153" y="619"/>
                    <a:pt x="133" y="620"/>
                    <a:pt x="126" y="612"/>
                  </a:cubicBezTo>
                  <a:cubicBezTo>
                    <a:pt x="93" y="574"/>
                    <a:pt x="93" y="568"/>
                    <a:pt x="81" y="531"/>
                  </a:cubicBezTo>
                  <a:cubicBezTo>
                    <a:pt x="84" y="510"/>
                    <a:pt x="88" y="472"/>
                    <a:pt x="99" y="450"/>
                  </a:cubicBezTo>
                  <a:cubicBezTo>
                    <a:pt x="135" y="378"/>
                    <a:pt x="218" y="374"/>
                    <a:pt x="279" y="333"/>
                  </a:cubicBezTo>
                  <a:cubicBezTo>
                    <a:pt x="292" y="294"/>
                    <a:pt x="305" y="256"/>
                    <a:pt x="315" y="216"/>
                  </a:cubicBezTo>
                  <a:cubicBezTo>
                    <a:pt x="309" y="192"/>
                    <a:pt x="303" y="168"/>
                    <a:pt x="297" y="144"/>
                  </a:cubicBezTo>
                  <a:cubicBezTo>
                    <a:pt x="295" y="135"/>
                    <a:pt x="295" y="124"/>
                    <a:pt x="288" y="117"/>
                  </a:cubicBezTo>
                  <a:cubicBezTo>
                    <a:pt x="273" y="102"/>
                    <a:pt x="249" y="96"/>
                    <a:pt x="234" y="81"/>
                  </a:cubicBezTo>
                  <a:cubicBezTo>
                    <a:pt x="203" y="50"/>
                    <a:pt x="166" y="31"/>
                    <a:pt x="13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1010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1035" y="3792"/>
              <a:ext cx="144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1010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15"/>
          <p:cNvGrpSpPr>
            <a:grpSpLocks/>
          </p:cNvGrpSpPr>
          <p:nvPr/>
        </p:nvGrpSpPr>
        <p:grpSpPr bwMode="auto">
          <a:xfrm rot="5815476">
            <a:off x="6651415" y="3401020"/>
            <a:ext cx="100608" cy="135920"/>
            <a:chOff x="1008" y="3696"/>
            <a:chExt cx="219" cy="288"/>
          </a:xfrm>
        </p:grpSpPr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1008" y="3696"/>
              <a:ext cx="219" cy="288"/>
            </a:xfrm>
            <a:custGeom>
              <a:avLst/>
              <a:gdLst>
                <a:gd name="T0" fmla="*/ 135 w 396"/>
                <a:gd name="T1" fmla="*/ 0 h 639"/>
                <a:gd name="T2" fmla="*/ 351 w 396"/>
                <a:gd name="T3" fmla="*/ 54 h 639"/>
                <a:gd name="T4" fmla="*/ 396 w 396"/>
                <a:gd name="T5" fmla="*/ 135 h 639"/>
                <a:gd name="T6" fmla="*/ 369 w 396"/>
                <a:gd name="T7" fmla="*/ 234 h 639"/>
                <a:gd name="T8" fmla="*/ 315 w 396"/>
                <a:gd name="T9" fmla="*/ 270 h 639"/>
                <a:gd name="T10" fmla="*/ 288 w 396"/>
                <a:gd name="T11" fmla="*/ 288 h 639"/>
                <a:gd name="T12" fmla="*/ 270 w 396"/>
                <a:gd name="T13" fmla="*/ 315 h 639"/>
                <a:gd name="T14" fmla="*/ 108 w 396"/>
                <a:gd name="T15" fmla="*/ 369 h 639"/>
                <a:gd name="T16" fmla="*/ 27 w 396"/>
                <a:gd name="T17" fmla="*/ 414 h 639"/>
                <a:gd name="T18" fmla="*/ 9 w 396"/>
                <a:gd name="T19" fmla="*/ 468 h 639"/>
                <a:gd name="T20" fmla="*/ 0 w 396"/>
                <a:gd name="T21" fmla="*/ 495 h 639"/>
                <a:gd name="T22" fmla="*/ 45 w 396"/>
                <a:gd name="T23" fmla="*/ 594 h 639"/>
                <a:gd name="T24" fmla="*/ 72 w 396"/>
                <a:gd name="T25" fmla="*/ 621 h 639"/>
                <a:gd name="T26" fmla="*/ 126 w 396"/>
                <a:gd name="T27" fmla="*/ 639 h 639"/>
                <a:gd name="T28" fmla="*/ 153 w 396"/>
                <a:gd name="T29" fmla="*/ 630 h 639"/>
                <a:gd name="T30" fmla="*/ 126 w 396"/>
                <a:gd name="T31" fmla="*/ 612 h 639"/>
                <a:gd name="T32" fmla="*/ 81 w 396"/>
                <a:gd name="T33" fmla="*/ 531 h 639"/>
                <a:gd name="T34" fmla="*/ 99 w 396"/>
                <a:gd name="T35" fmla="*/ 450 h 639"/>
                <a:gd name="T36" fmla="*/ 279 w 396"/>
                <a:gd name="T37" fmla="*/ 333 h 639"/>
                <a:gd name="T38" fmla="*/ 315 w 396"/>
                <a:gd name="T39" fmla="*/ 216 h 639"/>
                <a:gd name="T40" fmla="*/ 297 w 396"/>
                <a:gd name="T41" fmla="*/ 144 h 639"/>
                <a:gd name="T42" fmla="*/ 288 w 396"/>
                <a:gd name="T43" fmla="*/ 117 h 639"/>
                <a:gd name="T44" fmla="*/ 234 w 396"/>
                <a:gd name="T45" fmla="*/ 81 h 639"/>
                <a:gd name="T46" fmla="*/ 135 w 396"/>
                <a:gd name="T4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639">
                  <a:moveTo>
                    <a:pt x="135" y="0"/>
                  </a:moveTo>
                  <a:cubicBezTo>
                    <a:pt x="210" y="7"/>
                    <a:pt x="287" y="11"/>
                    <a:pt x="351" y="54"/>
                  </a:cubicBezTo>
                  <a:cubicBezTo>
                    <a:pt x="392" y="116"/>
                    <a:pt x="380" y="87"/>
                    <a:pt x="396" y="135"/>
                  </a:cubicBezTo>
                  <a:cubicBezTo>
                    <a:pt x="387" y="161"/>
                    <a:pt x="388" y="215"/>
                    <a:pt x="369" y="234"/>
                  </a:cubicBezTo>
                  <a:cubicBezTo>
                    <a:pt x="354" y="249"/>
                    <a:pt x="333" y="258"/>
                    <a:pt x="315" y="270"/>
                  </a:cubicBezTo>
                  <a:cubicBezTo>
                    <a:pt x="306" y="276"/>
                    <a:pt x="288" y="288"/>
                    <a:pt x="288" y="288"/>
                  </a:cubicBezTo>
                  <a:cubicBezTo>
                    <a:pt x="282" y="297"/>
                    <a:pt x="279" y="309"/>
                    <a:pt x="270" y="315"/>
                  </a:cubicBezTo>
                  <a:cubicBezTo>
                    <a:pt x="234" y="337"/>
                    <a:pt x="152" y="354"/>
                    <a:pt x="108" y="369"/>
                  </a:cubicBezTo>
                  <a:cubicBezTo>
                    <a:pt x="79" y="379"/>
                    <a:pt x="27" y="414"/>
                    <a:pt x="27" y="414"/>
                  </a:cubicBezTo>
                  <a:cubicBezTo>
                    <a:pt x="21" y="432"/>
                    <a:pt x="15" y="450"/>
                    <a:pt x="9" y="468"/>
                  </a:cubicBezTo>
                  <a:cubicBezTo>
                    <a:pt x="6" y="477"/>
                    <a:pt x="0" y="495"/>
                    <a:pt x="0" y="495"/>
                  </a:cubicBezTo>
                  <a:cubicBezTo>
                    <a:pt x="11" y="558"/>
                    <a:pt x="1" y="557"/>
                    <a:pt x="45" y="594"/>
                  </a:cubicBezTo>
                  <a:cubicBezTo>
                    <a:pt x="55" y="602"/>
                    <a:pt x="61" y="615"/>
                    <a:pt x="72" y="621"/>
                  </a:cubicBezTo>
                  <a:cubicBezTo>
                    <a:pt x="89" y="630"/>
                    <a:pt x="126" y="639"/>
                    <a:pt x="126" y="639"/>
                  </a:cubicBezTo>
                  <a:cubicBezTo>
                    <a:pt x="135" y="636"/>
                    <a:pt x="153" y="639"/>
                    <a:pt x="153" y="630"/>
                  </a:cubicBezTo>
                  <a:cubicBezTo>
                    <a:pt x="153" y="619"/>
                    <a:pt x="133" y="620"/>
                    <a:pt x="126" y="612"/>
                  </a:cubicBezTo>
                  <a:cubicBezTo>
                    <a:pt x="93" y="574"/>
                    <a:pt x="93" y="568"/>
                    <a:pt x="81" y="531"/>
                  </a:cubicBezTo>
                  <a:cubicBezTo>
                    <a:pt x="84" y="510"/>
                    <a:pt x="88" y="472"/>
                    <a:pt x="99" y="450"/>
                  </a:cubicBezTo>
                  <a:cubicBezTo>
                    <a:pt x="135" y="378"/>
                    <a:pt x="218" y="374"/>
                    <a:pt x="279" y="333"/>
                  </a:cubicBezTo>
                  <a:cubicBezTo>
                    <a:pt x="292" y="294"/>
                    <a:pt x="305" y="256"/>
                    <a:pt x="315" y="216"/>
                  </a:cubicBezTo>
                  <a:cubicBezTo>
                    <a:pt x="309" y="192"/>
                    <a:pt x="303" y="168"/>
                    <a:pt x="297" y="144"/>
                  </a:cubicBezTo>
                  <a:cubicBezTo>
                    <a:pt x="295" y="135"/>
                    <a:pt x="295" y="124"/>
                    <a:pt x="288" y="117"/>
                  </a:cubicBezTo>
                  <a:cubicBezTo>
                    <a:pt x="273" y="102"/>
                    <a:pt x="249" y="96"/>
                    <a:pt x="234" y="81"/>
                  </a:cubicBezTo>
                  <a:cubicBezTo>
                    <a:pt x="203" y="50"/>
                    <a:pt x="166" y="31"/>
                    <a:pt x="13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1010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1035" y="3792"/>
              <a:ext cx="144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1010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Arrow Connector 9"/>
          <p:cNvCxnSpPr>
            <a:stCxn id="37" idx="4"/>
            <a:endCxn id="40" idx="1"/>
          </p:cNvCxnSpPr>
          <p:nvPr/>
        </p:nvCxnSpPr>
        <p:spPr bwMode="auto">
          <a:xfrm flipH="1">
            <a:off x="6721022" y="2450615"/>
            <a:ext cx="698762" cy="992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099964" y="2741852"/>
            <a:ext cx="45495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600" i="1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733219" y="1322371"/>
            <a:ext cx="14370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 New Roman" charset="0"/>
              </a:rPr>
              <a:t>sph</a:t>
            </a:r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= 4π</a:t>
            </a:r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16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16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sz="1600" i="1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69338" y="3727026"/>
            <a:ext cx="5721891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Combining these, we have: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                    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4π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94997" y="4926641"/>
            <a:ext cx="555511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We may write this as: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4π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×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where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is the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Luminosity Distance: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a pseudo-distance that gets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correct using the static Euclidean relation.</a:t>
            </a:r>
            <a:endParaRPr lang="en-US" sz="2000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802880" y="2036499"/>
            <a:ext cx="1341120" cy="954107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When the light reaches us, it’s spread over a sphere radius 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4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4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792720" y="3875459"/>
            <a:ext cx="1341120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is large: distant galaxies are </a:t>
            </a:r>
            <a:r>
              <a:rPr lang="en-US" sz="1400" u="sng" dirty="0" smtClean="0">
                <a:solidFill>
                  <a:srgbClr val="000000"/>
                </a:solidFill>
                <a:latin typeface="Times New Roman" charset="0"/>
              </a:rPr>
              <a:t>very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faint.</a:t>
            </a:r>
            <a:endParaRPr lang="en-US" sz="1400" i="1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320497" y="6349717"/>
            <a:ext cx="872736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Note: need extra power of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(1/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for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λ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ν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  <a:endParaRPr lang="en-US" sz="2000" baseline="-25000" dirty="0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Surface Brightness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8210914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Consider an object of luminosity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physical area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Δ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Famously, its surface brightness, μ, is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independent of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7530" y="3929196"/>
            <a:ext cx="8602705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Thus the surface brightness drops rapidly with redshift  (note: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1/(1+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Bad news: makes studying high-z galaxies very hard, however,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Good news: saves us from lethal CMB (10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W/m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 10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-6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W/m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)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  <a:sym typeface="Wingding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Note: the factor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comes explicitly from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cosmic expansion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from object being closer when light set out;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for redshift;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from reduced rate). Showing galaxies follow μ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nicely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proves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the Universe is expanding (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Tolman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test).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9802"/>
              </p:ext>
            </p:extLst>
          </p:nvPr>
        </p:nvGraphicFramePr>
        <p:xfrm>
          <a:off x="2427567" y="1633445"/>
          <a:ext cx="3312489" cy="77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Equation" r:id="rId4" imgW="1689100" imgH="393700" progId="Equation.3">
                  <p:embed/>
                </p:oleObj>
              </mc:Choice>
              <mc:Fallback>
                <p:oleObj name="Equation" r:id="rId4" imgW="168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7567" y="1633445"/>
                        <a:ext cx="3312489" cy="7720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30851" y="2452560"/>
            <a:ext cx="8210914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However, in cosmology, expansion adds a new quality: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11883"/>
              </p:ext>
            </p:extLst>
          </p:nvPr>
        </p:nvGraphicFramePr>
        <p:xfrm>
          <a:off x="1603375" y="2898775"/>
          <a:ext cx="47815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Equation" r:id="rId6" imgW="2438400" imgH="444500" progId="Equation.3">
                  <p:embed/>
                </p:oleObj>
              </mc:Choice>
              <mc:Fallback>
                <p:oleObj name="Equation" r:id="rId6" imgW="243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3375" y="2898775"/>
                        <a:ext cx="4781550" cy="871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529294" y="2987952"/>
            <a:ext cx="2480237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Recall: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and    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14830"/>
              </p:ext>
            </p:extLst>
          </p:nvPr>
        </p:nvGraphicFramePr>
        <p:xfrm>
          <a:off x="1183804" y="5906209"/>
          <a:ext cx="216114" cy="19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Equation" r:id="rId8" imgW="139700" imgH="127000" progId="Equation.3">
                  <p:embed/>
                </p:oleObj>
              </mc:Choice>
              <mc:Fallback>
                <p:oleObj name="Equation" r:id="rId8" imgW="1397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3804" y="5906209"/>
                        <a:ext cx="216114" cy="19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738929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Calculating Volumes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649659"/>
            <a:ext cx="8420090" cy="1785104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Knowing the volume of a survey is very important – e.g. for calculating the space density of a particular class of objects. </a:t>
            </a:r>
          </a:p>
          <a:p>
            <a:pPr>
              <a:lnSpc>
                <a:spcPct val="50000"/>
              </a:lnSpc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Almost always, we use the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charset="0"/>
              </a:rPr>
              <a:t>comoving</a:t>
            </a:r>
            <a:r>
              <a:rPr lang="en-US" sz="2000" u="sng" dirty="0" smtClean="0">
                <a:solidFill>
                  <a:srgbClr val="FF0000"/>
                </a:solidFill>
                <a:latin typeface="Times New Roman" charset="0"/>
              </a:rPr>
              <a:t> volume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– the volume out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in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today’s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universe. For Euclidean space, this is easy: Vol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π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non-Euclidean, each spherical shell has area 4π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so the total volume is: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7530" y="4281145"/>
            <a:ext cx="482424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Physical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(non-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volume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out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Macintosh HD:Users:dmw8f:Textbook:43_Appendices:volum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22" y="3993444"/>
            <a:ext cx="3781778" cy="286455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" name="Picture 6" descr="Eqn_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56" y="2502443"/>
            <a:ext cx="3413479" cy="5591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Eqn_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4" y="4702902"/>
            <a:ext cx="3866702" cy="671897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37444" y="2469447"/>
            <a:ext cx="3640667" cy="649112"/>
            <a:chOff x="1552222" y="2723444"/>
            <a:chExt cx="3640667" cy="64911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552222" y="2723444"/>
              <a:ext cx="3640667" cy="64911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" name="Picture 3" descr="Eqn_4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364" y="2730501"/>
              <a:ext cx="2387872" cy="579268"/>
            </a:xfrm>
            <a:prstGeom prst="rect">
              <a:avLst/>
            </a:prstGeom>
          </p:spPr>
        </p:pic>
        <p:pic>
          <p:nvPicPr>
            <p:cNvPr id="9" name="Picture 8" descr="Eqn_48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97"/>
            <a:stretch/>
          </p:blipFill>
          <p:spPr>
            <a:xfrm>
              <a:off x="4025516" y="2807312"/>
              <a:ext cx="1146848" cy="422698"/>
            </a:xfrm>
            <a:prstGeom prst="rect">
              <a:avLst/>
            </a:prstGeom>
          </p:spPr>
        </p:pic>
      </p:grpSp>
      <p:pic>
        <p:nvPicPr>
          <p:cNvPr id="10" name="Picture 9" descr="Eqn_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57" y="3794234"/>
            <a:ext cx="2065618" cy="4273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972643" y="2997038"/>
            <a:ext cx="1423468" cy="3049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See earlier figure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353035" y="2549936"/>
            <a:ext cx="74863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charset="0"/>
              </a:rPr>
              <a:t>Recall: </a:t>
            </a:r>
          </a:p>
          <a:p>
            <a:r>
              <a:rPr lang="el-GR" sz="1200" dirty="0" smtClean="0">
                <a:solidFill>
                  <a:srgbClr val="000000"/>
                </a:solidFill>
                <a:latin typeface="Times New Roman" charset="0"/>
              </a:rPr>
              <a:t>χ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12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Lucida Calligraphy"/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27529" y="3773149"/>
            <a:ext cx="521204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Visible Universe:                                  = 160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27530" y="3222813"/>
            <a:ext cx="495124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Survey area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dΩ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4" name="Picture 13" descr="Eqn_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3" y="3194050"/>
            <a:ext cx="3270250" cy="4706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7530" y="5395923"/>
            <a:ext cx="482424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Total volume: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Vol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tot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1.2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(= Vol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tot,0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/134)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7529" y="5791036"/>
            <a:ext cx="512058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Progress in mapping the entire visible universe: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(survey): SDSS ~ 0.2; BOSS ~ 1; QSOs ~ 2.5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Mapping the entire visible realm is within reach.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682485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Space-Time Diagrams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0" y="706103"/>
            <a:ext cx="8503927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These help us think about a number of aspects of our expanding Universe. 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9072" y="5459837"/>
            <a:ext cx="318403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a)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distance, 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space_time_st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" y="1361562"/>
            <a:ext cx="2878667" cy="26742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hree_light_cone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4388555"/>
            <a:ext cx="3286975" cy="24694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light_cone_televie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8" y="1354668"/>
            <a:ext cx="4381498" cy="26669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pace_time_expandin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29" y="4374444"/>
            <a:ext cx="3643934" cy="24835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96077" y="1014837"/>
            <a:ext cx="44638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60FFF"/>
                </a:solidFill>
                <a:latin typeface="Times New Roman" charset="0"/>
              </a:rPr>
              <a:t>Expanding Space and today’s past light path (cone)</a:t>
            </a:r>
            <a:endParaRPr lang="en-US" sz="1600" dirty="0">
              <a:solidFill>
                <a:srgbClr val="160FFF"/>
              </a:solidFill>
              <a:latin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60961" y="1043059"/>
            <a:ext cx="119315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60FFF"/>
                </a:solidFill>
                <a:latin typeface="Times New Roman" charset="0"/>
              </a:rPr>
              <a:t>Static Space</a:t>
            </a:r>
            <a:endParaRPr lang="en-US" sz="1600" dirty="0">
              <a:solidFill>
                <a:srgbClr val="160FFF"/>
              </a:solidFill>
              <a:latin typeface="Times New Roman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6518" y="4048727"/>
            <a:ext cx="23214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60FFF"/>
                </a:solidFill>
                <a:latin typeface="Times New Roman" charset="0"/>
              </a:rPr>
              <a:t>Observing a single galaxy</a:t>
            </a:r>
            <a:endParaRPr lang="en-US" sz="1600" dirty="0">
              <a:solidFill>
                <a:srgbClr val="160FFF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91190" y="4034613"/>
            <a:ext cx="410070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60FFF"/>
                </a:solidFill>
                <a:latin typeface="Times New Roman" charset="0"/>
              </a:rPr>
              <a:t>Three distances, and the Velocity-Distance Law</a:t>
            </a:r>
            <a:endParaRPr lang="en-US" sz="1600" dirty="0">
              <a:solidFill>
                <a:srgbClr val="160FFF"/>
              </a:solidFill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82996" y="4574242"/>
            <a:ext cx="274441" cy="1345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027971" y="4465133"/>
            <a:ext cx="34224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160FFF"/>
                </a:solidFill>
                <a:latin typeface="Times New Roman" charset="0"/>
              </a:rPr>
              <a:t>r</a:t>
            </a:r>
            <a:r>
              <a:rPr lang="en-US" sz="1200" baseline="-25000" dirty="0" smtClean="0">
                <a:solidFill>
                  <a:srgbClr val="160FFF"/>
                </a:solidFill>
                <a:latin typeface="Times New Roman" charset="0"/>
              </a:rPr>
              <a:t>0</a:t>
            </a:r>
            <a:endParaRPr lang="en-US" sz="1200" i="1" dirty="0">
              <a:solidFill>
                <a:srgbClr val="160FFF"/>
              </a:solidFill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16623" y="5677442"/>
            <a:ext cx="247535" cy="1399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99133" y="5230781"/>
            <a:ext cx="166817" cy="17220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23034" y="5579097"/>
            <a:ext cx="34224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charset="0"/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  <a:latin typeface="Times New Roman" charset="0"/>
              </a:rPr>
              <a:t>e</a:t>
            </a:r>
            <a:endParaRPr lang="en-US" sz="1200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903300" y="5121672"/>
            <a:ext cx="34795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solidFill>
                  <a:srgbClr val="16BF13"/>
                </a:solidFill>
                <a:latin typeface="Times New Roman" charset="0"/>
              </a:rPr>
              <a:t>r</a:t>
            </a:r>
            <a:r>
              <a:rPr lang="en-US" sz="1200" baseline="-25000" dirty="0" err="1" smtClean="0">
                <a:solidFill>
                  <a:srgbClr val="16BF13"/>
                </a:solidFill>
                <a:latin typeface="Times New Roman" charset="0"/>
              </a:rPr>
              <a:t>lt</a:t>
            </a:r>
            <a:endParaRPr lang="en-US" sz="1200" i="1" dirty="0">
              <a:solidFill>
                <a:srgbClr val="16BF13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6" y="178292"/>
            <a:ext cx="8389544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The velocity-distance law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expansion_do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29" y="1114134"/>
            <a:ext cx="3594095" cy="302864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412" y="1088184"/>
            <a:ext cx="4912366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Expanding grid: galaxy distances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increase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Cast as velocity. Take the time derivative:</a:t>
            </a:r>
          </a:p>
        </p:txBody>
      </p:sp>
      <p:pic>
        <p:nvPicPr>
          <p:cNvPr id="5" name="Picture 4" descr="Eqn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" y="1910644"/>
            <a:ext cx="4016853" cy="7422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Eqn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8" y="3357031"/>
            <a:ext cx="4279253" cy="4106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Eqn_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4933948"/>
            <a:ext cx="1594556" cy="7175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Eqn_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89" y="4922661"/>
            <a:ext cx="3763433" cy="7287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412" y="2781517"/>
            <a:ext cx="4912366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Thus, we have a linear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velocity-distance law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411" y="3966851"/>
            <a:ext cx="5434478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Introduces the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Hubble parameter/constant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Units of 1/time, defining Hubble time and distance: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33446" y="4257376"/>
            <a:ext cx="2060222" cy="1631216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Today’s values: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22 km/s/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Mly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(0.0735 Gyr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-1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13.6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Gyr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≈ 13.6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Gly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2855" y="5829518"/>
            <a:ext cx="8087367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 1: Rigorously true to all distances (follows from uniform expansion)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       e.g. 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, v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;  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100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,  v = 100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  (This is OK in GR)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Note 2: Same law for all observers (galaxies) – see figure.</a:t>
            </a:r>
          </a:p>
        </p:txBody>
      </p:sp>
    </p:spTree>
    <p:extLst>
      <p:ext uri="{BB962C8B-B14F-4D97-AF65-F5344CB8AC3E}">
        <p14:creationId xmlns:p14="http://schemas.microsoft.com/office/powerpoint/2010/main" val="19158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2"/>
            <a:ext cx="8229600" cy="654262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Space-Time Diagrams (cont.)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7075384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Various horizons are visible on the space-time diagrams.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35095" y="5542840"/>
            <a:ext cx="193893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Particle horizon (visible limit)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event_horiz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25" y="1359646"/>
            <a:ext cx="3699975" cy="31227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hubble_distanc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8663"/>
            <a:ext cx="3367014" cy="30887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visibility_horiz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1647"/>
            <a:ext cx="4594326" cy="21963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95062" y="2868375"/>
            <a:ext cx="1595292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Hubble distance:</a:t>
            </a:r>
          </a:p>
          <a:p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H0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sz="2000" i="1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" name="Picture 9" descr="Eqn_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29" y="6248149"/>
            <a:ext cx="1924118" cy="5799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Eqn_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80" y="4860363"/>
            <a:ext cx="2263338" cy="6379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38389" y="4437197"/>
            <a:ext cx="193893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Event horizon: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Space-Time Diagrams (cont.)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7747737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Full version, showing the light cone, three world lines and three horizons: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7529" y="1090375"/>
            <a:ext cx="498694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Curves plotted as parametric, in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E.g. light cone is: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Marked on the light cone are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7" name="Picture 6" descr="Macintosh HD:Users:dmw8f:Textbook:43_Appendices:App_B_materials:Space-Time:stdiag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b="8042"/>
          <a:stretch/>
        </p:blipFill>
        <p:spPr bwMode="auto">
          <a:xfrm>
            <a:off x="897217" y="2166471"/>
            <a:ext cx="7350313" cy="46915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Eqn_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6" y="1451162"/>
            <a:ext cx="5050118" cy="3280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50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Space-Time Diagram for CMB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0851" y="776658"/>
            <a:ext cx="8375267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 space time diagram for the CMB and its light is an interesting example.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72352" y="1090375"/>
            <a:ext cx="887164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Light leaves at 380,000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yrs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moving in our direction.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At that time, the CMB is at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40Mly moving at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65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so light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recedes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from us at 64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Recedes for 3.5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Gyr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(crosses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) then approaches and arrives today.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Notice: velocity of CMB material has always been &gt;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and is also outside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eh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8" name="Picture 7" descr="Macintosh HD:Users:dmw8f:Textbook:43_Appendices:App_B_materials:Space-Time:stcmb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937"/>
          <a:stretch/>
        </p:blipFill>
        <p:spPr bwMode="auto">
          <a:xfrm>
            <a:off x="1083535" y="2528870"/>
            <a:ext cx="6445984" cy="432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59529" y="2256117"/>
            <a:ext cx="4676589" cy="38847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"/>
            <a:ext cx="8229600" cy="783753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Redshift Drift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499" y="716894"/>
            <a:ext cx="8733856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 example of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real-time cosmology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the steady drift in redshift over cosmic time.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8120" y="1194962"/>
            <a:ext cx="8752118" cy="17799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Notice: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abcd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ABCD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are congruent (sides and depth stretched by 1/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1+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But wavelengths stretch the same as distances: so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AB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ab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/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λ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charset="0"/>
                <a:sym typeface="Wingdings"/>
              </a:rPr>
              <a:t>e</a:t>
            </a:r>
            <a:endParaRPr lang="en-US" sz="2000" dirty="0" smtClean="0">
              <a:solidFill>
                <a:srgbClr val="000000"/>
              </a:solidFill>
              <a:latin typeface="Times New Roman" charset="0"/>
              <a:sym typeface="Wingdings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But true stretch has increased (by DE), so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dλ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/λ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= (v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– v)d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= (1 –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)d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H0</a:t>
            </a:r>
            <a:endParaRPr lang="en-US" sz="2000" dirty="0" smtClean="0">
              <a:solidFill>
                <a:srgbClr val="000000"/>
              </a:solidFill>
              <a:latin typeface="Times New Roman" charset="0"/>
              <a:sym typeface="Wingdings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Express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dλ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sym typeface="Wingdings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as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so d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/dt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= (1 –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H0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= (1 –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) × 2.2 cm/s/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yr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   (see graph).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Use QSO absorption lines, laser comb spectrographs, and ELT: needs ~10yrs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Macintosh HD:Users:dmw8f:Textbook:43_Appendices:App_B_materials:redshift_drif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88" y="3242235"/>
            <a:ext cx="4721412" cy="36157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" name="Picture 6" descr="Macintosh HD:Users:dmw8f:Textbook:43_Appendices:App_B_materials:Light_cones_drift_pp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353"/>
            <a:ext cx="3854824" cy="36456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528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imes New Roman" charset="0"/>
              </a:rPr>
              <a:t>End of </a:t>
            </a:r>
            <a:r>
              <a:rPr lang="en-US" dirty="0" smtClean="0">
                <a:solidFill>
                  <a:srgbClr val="FF6600"/>
                </a:solidFill>
                <a:latin typeface="Times New Roman" charset="0"/>
              </a:rPr>
              <a:t>Cosmology Lite</a:t>
            </a:r>
            <a:endParaRPr lang="en-US" dirty="0">
              <a:solidFill>
                <a:srgbClr val="FF66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93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Light’s motion across expanding space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8777" y="1004187"/>
            <a:ext cx="4614334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When light moves from a distant galaxy to us, there are THREE distances to consider: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73263" y="2015505"/>
            <a:ext cx="2273262" cy="92845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Analog: car moves at 60 mph (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across expanding Earth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expanding_eart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63" y="889000"/>
            <a:ext cx="4530937" cy="25354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14330" y="2858542"/>
            <a:ext cx="387852" cy="374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548215" y="2905647"/>
            <a:ext cx="366172" cy="374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16611" y="948564"/>
            <a:ext cx="390219" cy="374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79365" y="963888"/>
            <a:ext cx="415931" cy="411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497512" y="2909134"/>
            <a:ext cx="415839" cy="411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77789" y="2857754"/>
            <a:ext cx="432370" cy="411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9747" y="4101207"/>
            <a:ext cx="4640586" cy="2313454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emission distance = the distance when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light set out.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today’s distance = distance when light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arrives,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today.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(= </a:t>
            </a:r>
            <a:r>
              <a:rPr lang="en-US" sz="2000" dirty="0" err="1" smtClean="0">
                <a:solidFill>
                  <a:srgbClr val="FF0000"/>
                </a:solidFill>
                <a:latin typeface="Times New Roman" charset="0"/>
              </a:rPr>
              <a:t>comoving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distance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light travel distance (odometer reading).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= journey’s duration =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look-back time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08684" y="3797034"/>
            <a:ext cx="347515" cy="26944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Three_Distan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3" y="3486816"/>
            <a:ext cx="4529667" cy="33711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1930" y="1874394"/>
            <a:ext cx="2273262" cy="14824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If Earth static, then all three distances are the same. But if Earth expands, they’re all different.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Redshift: 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S</a:t>
            </a:r>
            <a:r>
              <a:rPr lang="en-US" sz="3600" baseline="-25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e</a:t>
            </a:r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 and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z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03" y="5774721"/>
            <a:ext cx="502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Note: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Cosmological redshift</a:t>
            </a:r>
            <a:r>
              <a:rPr lang="en-US" sz="2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 is </a:t>
            </a:r>
            <a:r>
              <a:rPr lang="en-US" sz="2000" u="sng" dirty="0" smtClean="0">
                <a:solidFill>
                  <a:srgbClr val="2F3652"/>
                </a:solidFill>
                <a:latin typeface="Times New Roman"/>
                <a:cs typeface="Times New Roman"/>
              </a:rPr>
              <a:t>different</a:t>
            </a:r>
            <a:r>
              <a:rPr lang="en-US" sz="20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 from Doppler or gravitational redshifts.</a:t>
            </a:r>
            <a:endParaRPr lang="fr-FR" sz="2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8151" y="764298"/>
            <a:ext cx="3389044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Space-time diagram  (see later)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2849" y="1048006"/>
            <a:ext cx="3422091" cy="651460"/>
          </a:xfrm>
          <a:prstGeom prst="rect">
            <a:avLst/>
          </a:prstGeom>
          <a:solidFill>
            <a:srgbClr val="E2F0FF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Light waves and the Universe are stretched by the same factor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three_distance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" y="1240118"/>
            <a:ext cx="5240839" cy="4407647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8065"/>
              </p:ext>
            </p:extLst>
          </p:nvPr>
        </p:nvGraphicFramePr>
        <p:xfrm>
          <a:off x="6423585" y="1972983"/>
          <a:ext cx="1393971" cy="80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5" imgW="749300" imgH="431800" progId="Equation.3">
                  <p:embed/>
                </p:oleObj>
              </mc:Choice>
              <mc:Fallback>
                <p:oleObj name="Equation" r:id="rId5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3585" y="1972983"/>
                        <a:ext cx="1393971" cy="8033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65241" y="2821202"/>
            <a:ext cx="3335111" cy="1205458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Times New Roman" charset="0"/>
              </a:rPr>
              <a:t>Reshift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tells us the scale factor when the light set out!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Conventionally, use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98992" y="1215604"/>
            <a:ext cx="321389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97964" y="1860746"/>
            <a:ext cx="352547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λ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45611" y="4955765"/>
            <a:ext cx="344866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1600" dirty="0" smtClean="0">
                <a:solidFill>
                  <a:srgbClr val="000000"/>
                </a:solidFill>
                <a:latin typeface="Times New Roman" charset="0"/>
              </a:rPr>
              <a:t>λ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e    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03271" y="5295800"/>
            <a:ext cx="313707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6200000">
            <a:off x="51458" y="3089025"/>
            <a:ext cx="338554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67904" y="1666442"/>
            <a:ext cx="321389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3525" y="4816996"/>
            <a:ext cx="302386" cy="3180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82803"/>
              </p:ext>
            </p:extLst>
          </p:nvPr>
        </p:nvGraphicFramePr>
        <p:xfrm>
          <a:off x="6021388" y="4096281"/>
          <a:ext cx="2387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1388" y="4096281"/>
                        <a:ext cx="2387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52414" y="4774858"/>
            <a:ext cx="3335111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Clearly: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34698"/>
              </p:ext>
            </p:extLst>
          </p:nvPr>
        </p:nvGraphicFramePr>
        <p:xfrm>
          <a:off x="5582126" y="5215491"/>
          <a:ext cx="1012073" cy="7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9" imgW="596900" imgH="431800" progId="Equation.3">
                  <p:embed/>
                </p:oleObj>
              </mc:Choice>
              <mc:Fallback>
                <p:oleObj name="Equation" r:id="rId9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2126" y="5215491"/>
                        <a:ext cx="1012073" cy="732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522781"/>
              </p:ext>
            </p:extLst>
          </p:nvPr>
        </p:nvGraphicFramePr>
        <p:xfrm>
          <a:off x="7710488" y="5235754"/>
          <a:ext cx="9890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9" name="Equation" r:id="rId11" imgW="584200" imgH="406400" progId="Equation.3">
                  <p:embed/>
                </p:oleObj>
              </mc:Choice>
              <mc:Fallback>
                <p:oleObj name="Equation" r:id="rId11" imgW="58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10488" y="5235754"/>
                        <a:ext cx="989012" cy="688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889283" y="5352105"/>
            <a:ext cx="628619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and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5436" y="6226278"/>
            <a:ext cx="388567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Redshift is our primary observable!!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3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The Hubble Law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Doppler_Stret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7" y="3254077"/>
            <a:ext cx="4167956" cy="14987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4268" y="961855"/>
            <a:ext cx="8294622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More distant objects have longer light travel times, so expansion is greater.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Expect larger redshift for more distant objects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Hubble finds this in 1926: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51905"/>
              </p:ext>
            </p:extLst>
          </p:nvPr>
        </p:nvGraphicFramePr>
        <p:xfrm>
          <a:off x="3530247" y="1765830"/>
          <a:ext cx="1503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0247" y="1765830"/>
                        <a:ext cx="1503363" cy="43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5797" y="2411982"/>
            <a:ext cx="8349536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This is a low redshift observational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approximation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to the velocity-distance law.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Question: is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cz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is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? The answer is “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only approximately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”.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9790"/>
              </p:ext>
            </p:extLst>
          </p:nvPr>
        </p:nvGraphicFramePr>
        <p:xfrm>
          <a:off x="5097815" y="3249614"/>
          <a:ext cx="1463851" cy="90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7" imgW="698500" imgH="431800" progId="Equation.3">
                  <p:embed/>
                </p:oleObj>
              </mc:Choice>
              <mc:Fallback>
                <p:oleObj name="Equation" r:id="rId7" imgW="698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7815" y="3249614"/>
                        <a:ext cx="1463851" cy="904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5858" y="5085301"/>
            <a:ext cx="8390586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Also: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½ (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+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), not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; light travels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lt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not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; and Doppler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cz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isn’t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or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818727" y="3461216"/>
            <a:ext cx="628619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and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46527"/>
              </p:ext>
            </p:extLst>
          </p:nvPr>
        </p:nvGraphicFramePr>
        <p:xfrm>
          <a:off x="7617883" y="3474687"/>
          <a:ext cx="8524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9" imgW="406400" imgH="215900" progId="Equation.3">
                  <p:embed/>
                </p:oleObj>
              </mc:Choice>
              <mc:Fallback>
                <p:oleObj name="Equation" r:id="rId9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7883" y="3474687"/>
                        <a:ext cx="85248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958526" y="4139857"/>
            <a:ext cx="3797014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This is an an approximate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Doppler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expression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55858" y="5663855"/>
            <a:ext cx="7213554" cy="651460"/>
          </a:xfrm>
          <a:prstGeom prst="rect">
            <a:avLst/>
          </a:prstGeom>
          <a:solidFill>
            <a:srgbClr val="E2F0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 velocity-distance law: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exact but unobservable.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 Hubble law: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cz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≈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is an observational approximation to it.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2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Changing velocities; the velocity factor: </a:t>
            </a:r>
            <a:r>
              <a:rPr lang="en-US" sz="3600" i="1" dirty="0" smtClean="0">
                <a:solidFill>
                  <a:srgbClr val="2F3652"/>
                </a:solidFill>
                <a:latin typeface="Times New Roman"/>
                <a:cs typeface="Times New Roman"/>
              </a:rPr>
              <a:t>V</a:t>
            </a:r>
            <a:endParaRPr lang="en-US" sz="3600" i="1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6419" y="2607425"/>
            <a:ext cx="121605" cy="12159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definitions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1593820"/>
            <a:ext cx="8297333" cy="2891081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4936" y="822548"/>
            <a:ext cx="8294622" cy="707886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How does a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given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galaxy’s recession velocity change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over time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?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(Note: velocity-distance law is for a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fixed time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;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different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galaxies have v 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727" y="4711100"/>
            <a:ext cx="3046452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Analogous to scale factor is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velocity factor,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Eqn_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8" y="5451828"/>
            <a:ext cx="2603500" cy="723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Concordance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60" y="4600764"/>
            <a:ext cx="3246596" cy="22572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Eqn_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3" y="5428545"/>
            <a:ext cx="1371600" cy="685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494727" y="4711100"/>
            <a:ext cx="1925176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Divide v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endParaRPr lang="en-US" sz="2000" i="1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by       v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508838" y="6206540"/>
            <a:ext cx="2227292" cy="65146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Normalized version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 v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endParaRPr lang="en-US" sz="20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28616" y="4838100"/>
            <a:ext cx="1490612" cy="37446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16BF13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16BF13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16BF13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16BF13"/>
                </a:solidFill>
                <a:latin typeface="Times New Roman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000" i="1" dirty="0" smtClean="0">
                <a:solidFill>
                  <a:srgbClr val="C31DBD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C31DBD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C31DBD"/>
                </a:solidFill>
                <a:latin typeface="Times New Roman" charset="0"/>
              </a:rPr>
              <a:t>t</a:t>
            </a:r>
            <a:r>
              <a:rPr lang="en-US" sz="2000" dirty="0" smtClean="0">
                <a:solidFill>
                  <a:srgbClr val="C31DBD"/>
                </a:solidFill>
                <a:latin typeface="Times New Roman" charset="0"/>
              </a:rPr>
              <a:t>)</a:t>
            </a:r>
            <a:endParaRPr lang="en-US" sz="2000" dirty="0">
              <a:solidFill>
                <a:srgbClr val="C31DBD"/>
              </a:solidFill>
              <a:latin typeface="Times New Roman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35060" y="6347651"/>
            <a:ext cx="2896496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are dimensionless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63602"/>
              </p:ext>
            </p:extLst>
          </p:nvPr>
        </p:nvGraphicFramePr>
        <p:xfrm>
          <a:off x="7743581" y="1254277"/>
          <a:ext cx="269337" cy="2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8" imgW="139700" imgH="127000" progId="Equation.3">
                  <p:embed/>
                </p:oleObj>
              </mc:Choice>
              <mc:Fallback>
                <p:oleObj name="Equation" r:id="rId8" imgW="1397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3581" y="1254277"/>
                        <a:ext cx="269337" cy="24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5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2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Three Cosmic Constituents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4936" y="820745"/>
            <a:ext cx="8294622" cy="40011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For our purposes, there are three kinds of cosmic constituent.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13478" y="2366992"/>
            <a:ext cx="4541966" cy="155940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Their 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</a:rPr>
              <a:t>density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changes with expansion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Matter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ρ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m,0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3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simple dilution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Radiation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r,</a:t>
            </a:r>
            <a:r>
              <a:rPr lang="en-US" sz="20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/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charset="0"/>
              </a:rPr>
              <a:t> 4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dilution + redshift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Vacuum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charset="0"/>
              </a:rPr>
              <a:t>v,0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        constant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3284" y="1256862"/>
            <a:ext cx="8658259" cy="1015663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Matter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non-relativistic; energy in rest mass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 no change with expansion.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Radiation </a:t>
            </a:r>
            <a:r>
              <a:rPr lang="en-US" sz="2000" u="sng" dirty="0">
                <a:solidFill>
                  <a:srgbClr val="000000"/>
                </a:solidFill>
                <a:latin typeface="Times New Roman" charset="0"/>
                <a:sym typeface="Wingdings"/>
              </a:rPr>
              <a:t>(</a:t>
            </a:r>
            <a:r>
              <a:rPr lang="en-US" sz="2000" u="sng" dirty="0" err="1">
                <a:solidFill>
                  <a:srgbClr val="000000"/>
                </a:solidFill>
                <a:latin typeface="Times New Roman" charset="0"/>
                <a:sym typeface="Wingdings"/>
              </a:rPr>
              <a:t>γ</a:t>
            </a:r>
            <a:r>
              <a:rPr lang="en-US" sz="2000" u="sng" dirty="0">
                <a:solidFill>
                  <a:srgbClr val="000000"/>
                </a:solidFill>
                <a:latin typeface="Times New Roman" charset="0"/>
                <a:sym typeface="Wingdings"/>
              </a:rPr>
              <a:t> + </a:t>
            </a:r>
            <a:r>
              <a:rPr lang="en-US" sz="2000" u="sng" dirty="0" err="1">
                <a:solidFill>
                  <a:srgbClr val="000000"/>
                </a:solidFill>
                <a:latin typeface="Times New Roman" charset="0"/>
                <a:sym typeface="Wingdings"/>
              </a:rPr>
              <a:t>ν</a:t>
            </a:r>
            <a:r>
              <a:rPr lang="en-US" sz="2000" u="sng" dirty="0">
                <a:solidFill>
                  <a:srgbClr val="000000"/>
                </a:solidFill>
                <a:latin typeface="Times New Roman" charset="0"/>
                <a:sym typeface="Wingdings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: relativistic; energy in motion  redshift during expansion.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Vacuum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same for all observers; SR 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sym typeface="Wingdings"/>
              </a:rPr>
              <a:t> remains constant during expansion.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9" name="Picture 18" descr="density_evo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76" y="2864556"/>
            <a:ext cx="4424223" cy="39934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5669623" y="6575777"/>
            <a:ext cx="2808941" cy="23115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16581" y="6491224"/>
            <a:ext cx="179188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Scale Factor: </a:t>
            </a:r>
            <a:r>
              <a:rPr lang="en-US" sz="1600" i="1" dirty="0" smtClean="0">
                <a:solidFill>
                  <a:srgbClr val="000000"/>
                </a:solidFill>
                <a:latin typeface="Times New Roman" charset="0"/>
              </a:rPr>
              <a:t>S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4935" y="3985788"/>
            <a:ext cx="3835509" cy="820738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Two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transitions of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density equality:</a:t>
            </a:r>
            <a:endParaRPr lang="en-US" sz="2000" u="sng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1) Matter-Radiation: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24054"/>
              </p:ext>
            </p:extLst>
          </p:nvPr>
        </p:nvGraphicFramePr>
        <p:xfrm>
          <a:off x="480642" y="4810125"/>
          <a:ext cx="2886741" cy="73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5" imgW="1752600" imgH="444500" progId="Equation.3">
                  <p:embed/>
                </p:oleObj>
              </mc:Choice>
              <mc:Fallback>
                <p:oleObj name="Equation" r:id="rId5" imgW="1752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642" y="4810125"/>
                        <a:ext cx="2886741" cy="73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04172" y="5435081"/>
            <a:ext cx="3390593" cy="4514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Matter-Vacuum: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ρ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07957"/>
              </p:ext>
            </p:extLst>
          </p:nvPr>
        </p:nvGraphicFramePr>
        <p:xfrm>
          <a:off x="397621" y="5918199"/>
          <a:ext cx="3015020" cy="82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7" imgW="1943100" imgH="533400" progId="Equation.3">
                  <p:embed/>
                </p:oleObj>
              </mc:Choice>
              <mc:Fallback>
                <p:oleObj name="Equation" r:id="rId7" imgW="19431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621" y="5918199"/>
                        <a:ext cx="3015020" cy="82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11667" y="4021666"/>
            <a:ext cx="3824111" cy="277988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45" y="2455333"/>
            <a:ext cx="4445000" cy="150988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49891" y="3005145"/>
            <a:ext cx="2201442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Three Cosmic Eras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2"/>
            <a:ext cx="8229600" cy="859957"/>
          </a:xfrm>
        </p:spPr>
        <p:txBody>
          <a:bodyPr/>
          <a:lstStyle/>
          <a:p>
            <a:r>
              <a:rPr lang="en-US" sz="3600" dirty="0" smtClean="0">
                <a:solidFill>
                  <a:srgbClr val="2F3652"/>
                </a:solidFill>
                <a:latin typeface="Times New Roman"/>
                <a:cs typeface="Times New Roman"/>
              </a:rPr>
              <a:t>An Expanding Sphere of Matter</a:t>
            </a:r>
            <a:endParaRPr lang="en-US" sz="3600" dirty="0">
              <a:solidFill>
                <a:srgbClr val="2F3652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900764"/>
            <a:ext cx="5804443" cy="928459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 Newtonian analysis of an expanding sphere contains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the relevant physics.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Start with just matter,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xpanding with v = H × r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Eqn_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1876776"/>
            <a:ext cx="4614334" cy="7812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2819873"/>
            <a:ext cx="6053911" cy="37446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onsider the KE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&amp; GE of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 galaxy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mass, m, on the edge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</p:txBody>
      </p:sp>
      <p:pic>
        <p:nvPicPr>
          <p:cNvPr id="13" name="Picture 12" descr="Eqn_6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7" y="3246258"/>
            <a:ext cx="3722328" cy="8182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 descr="Eqn_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5" y="3249080"/>
            <a:ext cx="4552679" cy="8149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Eqn_6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2" y="4345513"/>
            <a:ext cx="3725335" cy="738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Eqn_6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1"/>
          <a:stretch/>
        </p:blipFill>
        <p:spPr>
          <a:xfrm>
            <a:off x="3527778" y="-1493661"/>
            <a:ext cx="5293078" cy="927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Picture 33" descr="Eqn_6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4" t="2092" r="-217" b="-2092"/>
          <a:stretch/>
        </p:blipFill>
        <p:spPr>
          <a:xfrm>
            <a:off x="244435" y="5675302"/>
            <a:ext cx="4738624" cy="8299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2334" y="4357984"/>
            <a:ext cx="4793550" cy="651460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Define the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ratio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of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GE to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KE, and call it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Ω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(this is independent of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so holds for all gals)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8223" y="5176428"/>
            <a:ext cx="4185661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Consider </a:t>
            </a:r>
            <a:r>
              <a:rPr lang="en-US" sz="2000" u="sng" dirty="0" smtClean="0">
                <a:solidFill>
                  <a:srgbClr val="000000"/>
                </a:solidFill>
                <a:latin typeface="Times New Roman" charset="0"/>
              </a:rPr>
              <a:t>special case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Ω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= 1 so TE = 0 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Eqn_6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33" y="5686779"/>
            <a:ext cx="2369535" cy="8304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720342" y="5261096"/>
            <a:ext cx="2440642" cy="374461"/>
          </a:xfrm>
          <a:prstGeom prst="rect">
            <a:avLst/>
          </a:prstGeom>
          <a:solidFill>
            <a:srgbClr val="E2F0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Ω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can also be written:  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3" descr="Two_Spheres_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4" y="893232"/>
            <a:ext cx="3372556" cy="195134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567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46347</TotalTime>
  <Words>3592</Words>
  <Application>Microsoft Macintosh PowerPoint</Application>
  <PresentationFormat>On-screen Show (4:3)</PresentationFormat>
  <Paragraphs>416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Columns</vt:lpstr>
      <vt:lpstr>Equation</vt:lpstr>
      <vt:lpstr>Microsoft Equation</vt:lpstr>
      <vt:lpstr>Cosmology Lite</vt:lpstr>
      <vt:lpstr>Cosmic Expansion &amp; the Scale Factor</vt:lpstr>
      <vt:lpstr>The velocity-distance law</vt:lpstr>
      <vt:lpstr>Light’s motion across expanding space</vt:lpstr>
      <vt:lpstr>Redshift:  Se and z</vt:lpstr>
      <vt:lpstr>The Hubble Law</vt:lpstr>
      <vt:lpstr>Changing velocities; the velocity factor: V</vt:lpstr>
      <vt:lpstr>Three Cosmic Constituents</vt:lpstr>
      <vt:lpstr>An Expanding Sphere of Matter</vt:lpstr>
      <vt:lpstr>The Friedman Equation: V(S)</vt:lpstr>
      <vt:lpstr>Friedman Solutions: Pure Matter</vt:lpstr>
      <vt:lpstr>Friedman Solutions: Pure Matter</vt:lpstr>
      <vt:lpstr>Matter plus Radiation: Early Times</vt:lpstr>
      <vt:lpstr>Vacuum</vt:lpstr>
      <vt:lpstr>Matter plus Vacuum: Late Times</vt:lpstr>
      <vt:lpstr>The Real Universe: All Three</vt:lpstr>
      <vt:lpstr>Intuiting vacuum’s accelerating expansion</vt:lpstr>
      <vt:lpstr>Three important differentials</vt:lpstr>
      <vt:lpstr>Three important differentials (cont.)</vt:lpstr>
      <vt:lpstr>Calculating times</vt:lpstr>
      <vt:lpstr>Calculating Distances: r0 and re</vt:lpstr>
      <vt:lpstr>Calculating Sizes from Angles</vt:lpstr>
      <vt:lpstr>Curved Geometry</vt:lpstr>
      <vt:lpstr>Curvature Radius</vt:lpstr>
      <vt:lpstr>Measuring R for the Universe</vt:lpstr>
      <vt:lpstr>Calculating Luminosity from Flux</vt:lpstr>
      <vt:lpstr>Calculating Surface Brightness</vt:lpstr>
      <vt:lpstr>Calculating Volumes</vt:lpstr>
      <vt:lpstr>Space-Time Diagrams</vt:lpstr>
      <vt:lpstr>Space-Time Diagrams (cont.)</vt:lpstr>
      <vt:lpstr>Space-Time Diagrams (cont.)</vt:lpstr>
      <vt:lpstr>Space-Time Diagram for CMB</vt:lpstr>
      <vt:lpstr>Redshift Drift</vt:lpstr>
      <vt:lpstr>End of Cosmology Lite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cp:lastModifiedBy>Mark Whittle</cp:lastModifiedBy>
  <cp:revision>610</cp:revision>
  <cp:lastPrinted>2016-12-04T00:57:59Z</cp:lastPrinted>
  <dcterms:modified xsi:type="dcterms:W3CDTF">2018-12-05T13:52:50Z</dcterms:modified>
</cp:coreProperties>
</file>